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56" r:id="rId2"/>
    <p:sldId id="263" r:id="rId3"/>
    <p:sldId id="269" r:id="rId4"/>
    <p:sldId id="282" r:id="rId5"/>
    <p:sldId id="257" r:id="rId6"/>
    <p:sldId id="266" r:id="rId7"/>
    <p:sldId id="273" r:id="rId8"/>
    <p:sldId id="258" r:id="rId9"/>
    <p:sldId id="265" r:id="rId10"/>
    <p:sldId id="264" r:id="rId11"/>
    <p:sldId id="270" r:id="rId12"/>
    <p:sldId id="267" r:id="rId13"/>
    <p:sldId id="260" r:id="rId14"/>
    <p:sldId id="280" r:id="rId15"/>
    <p:sldId id="281" r:id="rId16"/>
    <p:sldId id="272" r:id="rId17"/>
    <p:sldId id="275" r:id="rId18"/>
    <p:sldId id="278" r:id="rId19"/>
    <p:sldId id="279" r:id="rId20"/>
    <p:sldId id="268" r:id="rId21"/>
    <p:sldId id="261" r:id="rId22"/>
    <p:sldId id="262" r:id="rId23"/>
    <p:sldId id="27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8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1" autoAdjust="0"/>
    <p:restoredTop sz="66197" autoAdjust="0"/>
  </p:normalViewPr>
  <p:slideViewPr>
    <p:cSldViewPr>
      <p:cViewPr>
        <p:scale>
          <a:sx n="50" d="100"/>
          <a:sy n="50" d="100"/>
        </p:scale>
        <p:origin x="-1938" y="-72"/>
      </p:cViewPr>
      <p:guideLst>
        <p:guide orient="horz" pos="2160"/>
        <p:guide pos="2880"/>
      </p:guideLst>
    </p:cSldViewPr>
  </p:slideViewPr>
  <p:outlineViewPr>
    <p:cViewPr>
      <p:scale>
        <a:sx n="33" d="100"/>
        <a:sy n="33" d="100"/>
      </p:scale>
      <p:origin x="0" y="7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MSFTNET08\MyProjects\TestCloud\Doc\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SFTNET08\MyProjects\TestCloud\Doc\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[Stats.xlsx]Sheet1!$C$2</c:f>
              <c:strCache>
                <c:ptCount val="1"/>
                <c:pt idx="0">
                  <c:v>Cloud</c:v>
                </c:pt>
              </c:strCache>
            </c:strRef>
          </c:tx>
          <c:invertIfNegative val="0"/>
          <c:cat>
            <c:numRef>
              <c:f>[Stats.xlsx]Sheet1!$A$3:$A$10</c:f>
              <c:numCache>
                <c:formatCode>General</c:formatCode>
                <c:ptCount val="8"/>
                <c:pt idx="0">
                  <c:v>1</c:v>
                </c:pt>
                <c:pt idx="1">
                  <c:v>10</c:v>
                </c:pt>
                <c:pt idx="2">
                  <c:v>100</c:v>
                </c:pt>
                <c:pt idx="3">
                  <c:v>150</c:v>
                </c:pt>
                <c:pt idx="4">
                  <c:v>200</c:v>
                </c:pt>
                <c:pt idx="5">
                  <c:v>250</c:v>
                </c:pt>
                <c:pt idx="6">
                  <c:v>300</c:v>
                </c:pt>
                <c:pt idx="7">
                  <c:v>500</c:v>
                </c:pt>
              </c:numCache>
            </c:numRef>
          </c:cat>
          <c:val>
            <c:numRef>
              <c:f>[Stats.xlsx]Sheet1!$C$3:$C$10</c:f>
              <c:numCache>
                <c:formatCode>General</c:formatCode>
                <c:ptCount val="8"/>
                <c:pt idx="0">
                  <c:v>0.21873180000000023</c:v>
                </c:pt>
                <c:pt idx="1">
                  <c:v>1.234375</c:v>
                </c:pt>
                <c:pt idx="2">
                  <c:v>10.2647709</c:v>
                </c:pt>
                <c:pt idx="3">
                  <c:v>33.450341699999996</c:v>
                </c:pt>
                <c:pt idx="4">
                  <c:v>48.620954400000002</c:v>
                </c:pt>
                <c:pt idx="5">
                  <c:v>50.136453300000042</c:v>
                </c:pt>
                <c:pt idx="6">
                  <c:v>60.9088013</c:v>
                </c:pt>
                <c:pt idx="7">
                  <c:v>76.342142999999979</c:v>
                </c:pt>
              </c:numCache>
            </c:numRef>
          </c:val>
        </c:ser>
        <c:ser>
          <c:idx val="1"/>
          <c:order val="1"/>
          <c:tx>
            <c:strRef>
              <c:f>[Stats.xlsx]Sheet1!$B$2</c:f>
              <c:strCache>
                <c:ptCount val="1"/>
                <c:pt idx="0">
                  <c:v>Local</c:v>
                </c:pt>
              </c:strCache>
            </c:strRef>
          </c:tx>
          <c:spPr>
            <a:solidFill>
              <a:srgbClr val="FF0000"/>
            </a:solidFill>
          </c:spPr>
          <c:invertIfNegative val="0"/>
          <c:cat>
            <c:numRef>
              <c:f>[Stats.xlsx]Sheet1!$A$3:$A$10</c:f>
              <c:numCache>
                <c:formatCode>General</c:formatCode>
                <c:ptCount val="8"/>
                <c:pt idx="0">
                  <c:v>1</c:v>
                </c:pt>
                <c:pt idx="1">
                  <c:v>10</c:v>
                </c:pt>
                <c:pt idx="2">
                  <c:v>100</c:v>
                </c:pt>
                <c:pt idx="3">
                  <c:v>150</c:v>
                </c:pt>
                <c:pt idx="4">
                  <c:v>200</c:v>
                </c:pt>
                <c:pt idx="5">
                  <c:v>250</c:v>
                </c:pt>
                <c:pt idx="6">
                  <c:v>300</c:v>
                </c:pt>
                <c:pt idx="7">
                  <c:v>500</c:v>
                </c:pt>
              </c:numCache>
            </c:numRef>
          </c:cat>
          <c:val>
            <c:numRef>
              <c:f>[Stats.xlsx]Sheet1!$B$3:$B$10</c:f>
              <c:numCache>
                <c:formatCode>General</c:formatCode>
                <c:ptCount val="8"/>
                <c:pt idx="0">
                  <c:v>0.20302029999999999</c:v>
                </c:pt>
                <c:pt idx="1">
                  <c:v>15.1425141</c:v>
                </c:pt>
                <c:pt idx="2">
                  <c:v>20.833191599999999</c:v>
                </c:pt>
                <c:pt idx="3">
                  <c:v>45.032804599999999</c:v>
                </c:pt>
                <c:pt idx="4">
                  <c:v>56.512088300000002</c:v>
                </c:pt>
                <c:pt idx="5">
                  <c:v>74.194107399999979</c:v>
                </c:pt>
                <c:pt idx="6">
                  <c:v>112.80045179999998</c:v>
                </c:pt>
                <c:pt idx="7">
                  <c:v>186.48618080000017</c:v>
                </c:pt>
              </c:numCache>
            </c:numRef>
          </c:val>
        </c:ser>
        <c:dLbls>
          <c:showLegendKey val="0"/>
          <c:showVal val="0"/>
          <c:showCatName val="0"/>
          <c:showSerName val="0"/>
          <c:showPercent val="0"/>
          <c:showBubbleSize val="0"/>
        </c:dLbls>
        <c:gapWidth val="150"/>
        <c:shape val="box"/>
        <c:axId val="111474688"/>
        <c:axId val="108684416"/>
        <c:axId val="109628544"/>
      </c:bar3DChart>
      <c:catAx>
        <c:axId val="111474688"/>
        <c:scaling>
          <c:orientation val="minMax"/>
        </c:scaling>
        <c:delete val="0"/>
        <c:axPos val="b"/>
        <c:title>
          <c:tx>
            <c:rich>
              <a:bodyPr/>
              <a:lstStyle/>
              <a:p>
                <a:pPr>
                  <a:defRPr/>
                </a:pPr>
                <a:r>
                  <a:rPr lang="en-US"/>
                  <a:t>Number of requests</a:t>
                </a:r>
              </a:p>
            </c:rich>
          </c:tx>
          <c:layout/>
          <c:overlay val="0"/>
        </c:title>
        <c:numFmt formatCode="General" sourceLinked="1"/>
        <c:majorTickMark val="out"/>
        <c:minorTickMark val="none"/>
        <c:tickLblPos val="nextTo"/>
        <c:crossAx val="108684416"/>
        <c:crosses val="autoZero"/>
        <c:auto val="1"/>
        <c:lblAlgn val="ctr"/>
        <c:lblOffset val="100"/>
        <c:noMultiLvlLbl val="0"/>
      </c:catAx>
      <c:valAx>
        <c:axId val="108684416"/>
        <c:scaling>
          <c:orientation val="minMax"/>
        </c:scaling>
        <c:delete val="0"/>
        <c:axPos val="l"/>
        <c:majorGridlines/>
        <c:title>
          <c:tx>
            <c:rich>
              <a:bodyPr rot="-5400000" vert="horz"/>
              <a:lstStyle/>
              <a:p>
                <a:pPr>
                  <a:defRPr/>
                </a:pPr>
                <a:r>
                  <a:rPr lang="en-US"/>
                  <a:t>Execution time,</a:t>
                </a:r>
                <a:r>
                  <a:rPr lang="en-US" baseline="0"/>
                  <a:t> sec.</a:t>
                </a:r>
                <a:endParaRPr lang="en-US"/>
              </a:p>
            </c:rich>
          </c:tx>
          <c:layout/>
          <c:overlay val="0"/>
        </c:title>
        <c:numFmt formatCode="General" sourceLinked="1"/>
        <c:majorTickMark val="out"/>
        <c:minorTickMark val="none"/>
        <c:tickLblPos val="nextTo"/>
        <c:crossAx val="111474688"/>
        <c:crosses val="autoZero"/>
        <c:crossBetween val="between"/>
      </c:valAx>
      <c:serAx>
        <c:axId val="109628544"/>
        <c:scaling>
          <c:orientation val="minMax"/>
        </c:scaling>
        <c:delete val="1"/>
        <c:axPos val="b"/>
        <c:majorTickMark val="out"/>
        <c:minorTickMark val="none"/>
        <c:tickLblPos val="none"/>
        <c:crossAx val="108684416"/>
        <c:crosses val="autoZero"/>
      </c:ser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Sheet2!$B$1</c:f>
              <c:strCache>
                <c:ptCount val="1"/>
                <c:pt idx="0">
                  <c:v>Local</c:v>
                </c:pt>
              </c:strCache>
            </c:strRef>
          </c:tx>
          <c:invertIfNegative val="0"/>
          <c:cat>
            <c:strRef>
              <c:f>Sheet2!$A$2:$A$4</c:f>
              <c:strCache>
                <c:ptCount val="3"/>
                <c:pt idx="0">
                  <c:v>Create</c:v>
                </c:pt>
                <c:pt idx="1">
                  <c:v>Checkout</c:v>
                </c:pt>
                <c:pt idx="2">
                  <c:v>Checkin</c:v>
                </c:pt>
              </c:strCache>
            </c:strRef>
          </c:cat>
          <c:val>
            <c:numRef>
              <c:f>Sheet2!$B$2:$B$4</c:f>
              <c:numCache>
                <c:formatCode>General</c:formatCode>
                <c:ptCount val="3"/>
                <c:pt idx="0">
                  <c:v>44</c:v>
                </c:pt>
                <c:pt idx="1">
                  <c:v>15</c:v>
                </c:pt>
                <c:pt idx="2">
                  <c:v>18</c:v>
                </c:pt>
              </c:numCache>
            </c:numRef>
          </c:val>
        </c:ser>
        <c:ser>
          <c:idx val="1"/>
          <c:order val="1"/>
          <c:tx>
            <c:strRef>
              <c:f>Sheet2!$C$1</c:f>
              <c:strCache>
                <c:ptCount val="1"/>
                <c:pt idx="0">
                  <c:v>Cloud</c:v>
                </c:pt>
              </c:strCache>
            </c:strRef>
          </c:tx>
          <c:spPr>
            <a:solidFill>
              <a:srgbClr val="FF0000"/>
            </a:solidFill>
          </c:spPr>
          <c:invertIfNegative val="0"/>
          <c:cat>
            <c:strRef>
              <c:f>Sheet2!$A$2:$A$4</c:f>
              <c:strCache>
                <c:ptCount val="3"/>
                <c:pt idx="0">
                  <c:v>Create</c:v>
                </c:pt>
                <c:pt idx="1">
                  <c:v>Checkout</c:v>
                </c:pt>
                <c:pt idx="2">
                  <c:v>Checkin</c:v>
                </c:pt>
              </c:strCache>
            </c:strRef>
          </c:cat>
          <c:val>
            <c:numRef>
              <c:f>Sheet2!$C$2:$C$4</c:f>
              <c:numCache>
                <c:formatCode>General</c:formatCode>
                <c:ptCount val="3"/>
                <c:pt idx="0">
                  <c:v>183</c:v>
                </c:pt>
                <c:pt idx="1">
                  <c:v>66</c:v>
                </c:pt>
                <c:pt idx="2">
                  <c:v>67</c:v>
                </c:pt>
              </c:numCache>
            </c:numRef>
          </c:val>
        </c:ser>
        <c:dLbls>
          <c:showLegendKey val="0"/>
          <c:showVal val="0"/>
          <c:showCatName val="0"/>
          <c:showSerName val="0"/>
          <c:showPercent val="0"/>
          <c:showBubbleSize val="0"/>
        </c:dLbls>
        <c:gapWidth val="150"/>
        <c:shape val="box"/>
        <c:axId val="113602560"/>
        <c:axId val="108686720"/>
        <c:axId val="114348672"/>
      </c:bar3DChart>
      <c:catAx>
        <c:axId val="113602560"/>
        <c:scaling>
          <c:orientation val="minMax"/>
        </c:scaling>
        <c:delete val="0"/>
        <c:axPos val="b"/>
        <c:title>
          <c:tx>
            <c:rich>
              <a:bodyPr/>
              <a:lstStyle/>
              <a:p>
                <a:pPr>
                  <a:defRPr/>
                </a:pPr>
                <a:r>
                  <a:rPr lang="en-US"/>
                  <a:t>Operation</a:t>
                </a:r>
              </a:p>
            </c:rich>
          </c:tx>
          <c:layout/>
          <c:overlay val="0"/>
        </c:title>
        <c:numFmt formatCode="General" sourceLinked="1"/>
        <c:majorTickMark val="out"/>
        <c:minorTickMark val="none"/>
        <c:tickLblPos val="nextTo"/>
        <c:crossAx val="108686720"/>
        <c:crosses val="autoZero"/>
        <c:auto val="1"/>
        <c:lblAlgn val="ctr"/>
        <c:lblOffset val="100"/>
        <c:noMultiLvlLbl val="0"/>
      </c:catAx>
      <c:valAx>
        <c:axId val="108686720"/>
        <c:scaling>
          <c:orientation val="minMax"/>
        </c:scaling>
        <c:delete val="0"/>
        <c:axPos val="l"/>
        <c:majorGridlines/>
        <c:title>
          <c:tx>
            <c:rich>
              <a:bodyPr rot="-5400000" vert="horz"/>
              <a:lstStyle/>
              <a:p>
                <a:pPr>
                  <a:defRPr/>
                </a:pPr>
                <a:r>
                  <a:rPr lang="en-US"/>
                  <a:t>Execution time,</a:t>
                </a:r>
                <a:r>
                  <a:rPr lang="en-US" baseline="0"/>
                  <a:t> sec.</a:t>
                </a:r>
                <a:endParaRPr lang="en-US"/>
              </a:p>
            </c:rich>
          </c:tx>
          <c:layout/>
          <c:overlay val="0"/>
        </c:title>
        <c:numFmt formatCode="General" sourceLinked="1"/>
        <c:majorTickMark val="out"/>
        <c:minorTickMark val="none"/>
        <c:tickLblPos val="nextTo"/>
        <c:crossAx val="113602560"/>
        <c:crosses val="autoZero"/>
        <c:crossBetween val="between"/>
      </c:valAx>
      <c:serAx>
        <c:axId val="114348672"/>
        <c:scaling>
          <c:orientation val="minMax"/>
        </c:scaling>
        <c:delete val="0"/>
        <c:axPos val="b"/>
        <c:majorTickMark val="out"/>
        <c:minorTickMark val="none"/>
        <c:tickLblPos val="nextTo"/>
        <c:crossAx val="108686720"/>
        <c:crosses val="autoZero"/>
      </c:serAx>
    </c:plotArea>
    <c:legend>
      <c:legendPos val="r"/>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7BBE3-B2BF-4F24-A81D-1E141A3202F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989B1C6F-9F77-4103-8A64-80C586BF2FE8}">
      <dgm:prSet phldrT="[Text]"/>
      <dgm:spPr>
        <a:solidFill>
          <a:srgbClr val="002060"/>
        </a:solidFill>
      </dgm:spPr>
      <dgm:t>
        <a:bodyPr lIns="0"/>
        <a:lstStyle/>
        <a:p>
          <a:r>
            <a:rPr lang="en-US" dirty="0" smtClean="0">
              <a:latin typeface="+mj-lt"/>
            </a:rPr>
            <a:t>Travel and transportation</a:t>
          </a:r>
          <a:endParaRPr lang="en-US" dirty="0">
            <a:latin typeface="+mj-lt"/>
          </a:endParaRPr>
        </a:p>
      </dgm:t>
    </dgm:pt>
    <dgm:pt modelId="{47237620-80E0-4899-9FAA-6447DA1268AA}" type="parTrans" cxnId="{36232E5B-304C-43C2-87AB-E3399658AB05}">
      <dgm:prSet/>
      <dgm:spPr/>
      <dgm:t>
        <a:bodyPr/>
        <a:lstStyle/>
        <a:p>
          <a:endParaRPr lang="en-US"/>
        </a:p>
      </dgm:t>
    </dgm:pt>
    <dgm:pt modelId="{1EF2850D-F6C4-484B-BB27-5C9315BF3B32}" type="sibTrans" cxnId="{36232E5B-304C-43C2-87AB-E3399658AB05}">
      <dgm:prSet/>
      <dgm:spPr/>
      <dgm:t>
        <a:bodyPr/>
        <a:lstStyle/>
        <a:p>
          <a:endParaRPr lang="en-US"/>
        </a:p>
      </dgm:t>
    </dgm:pt>
    <dgm:pt modelId="{C09A3569-6673-4BD5-822F-F60F2BFEE56A}">
      <dgm:prSet/>
      <dgm:spPr>
        <a:solidFill>
          <a:srgbClr val="002060"/>
        </a:solidFill>
      </dgm:spPr>
      <dgm:t>
        <a:bodyPr lIns="0"/>
        <a:lstStyle/>
        <a:p>
          <a:r>
            <a:rPr lang="en-US" dirty="0" smtClean="0">
              <a:latin typeface="+mj-lt"/>
            </a:rPr>
            <a:t>Healthcare</a:t>
          </a:r>
        </a:p>
      </dgm:t>
    </dgm:pt>
    <dgm:pt modelId="{343E430E-6CB2-4ACB-8E7A-4119619CC5EF}" type="parTrans" cxnId="{F6CB3288-7DA2-4752-B6C0-DCBD0220AB44}">
      <dgm:prSet/>
      <dgm:spPr/>
      <dgm:t>
        <a:bodyPr/>
        <a:lstStyle/>
        <a:p>
          <a:endParaRPr lang="en-US"/>
        </a:p>
      </dgm:t>
    </dgm:pt>
    <dgm:pt modelId="{EF1615D8-78DB-4B61-B3E5-C0C6622D66C4}" type="sibTrans" cxnId="{F6CB3288-7DA2-4752-B6C0-DCBD0220AB44}">
      <dgm:prSet/>
      <dgm:spPr/>
      <dgm:t>
        <a:bodyPr/>
        <a:lstStyle/>
        <a:p>
          <a:endParaRPr lang="en-US"/>
        </a:p>
      </dgm:t>
    </dgm:pt>
    <dgm:pt modelId="{CF5EBF57-3630-4C2B-9A28-0607B5F1A7E1}">
      <dgm:prSet/>
      <dgm:spPr>
        <a:solidFill>
          <a:srgbClr val="002060"/>
        </a:solidFill>
      </dgm:spPr>
      <dgm:t>
        <a:bodyPr lIns="0"/>
        <a:lstStyle/>
        <a:p>
          <a:r>
            <a:rPr lang="en-US" dirty="0" smtClean="0">
              <a:latin typeface="+mj-lt"/>
            </a:rPr>
            <a:t>Logistics</a:t>
          </a:r>
        </a:p>
      </dgm:t>
    </dgm:pt>
    <dgm:pt modelId="{6D481349-2C93-41F9-881C-7568EB5B162F}" type="parTrans" cxnId="{54C0A2B0-42E6-412A-B1BE-59C07AED01AE}">
      <dgm:prSet/>
      <dgm:spPr/>
      <dgm:t>
        <a:bodyPr/>
        <a:lstStyle/>
        <a:p>
          <a:endParaRPr lang="en-US"/>
        </a:p>
      </dgm:t>
    </dgm:pt>
    <dgm:pt modelId="{3B7B1998-A813-453D-979C-E9FBB366D70D}" type="sibTrans" cxnId="{54C0A2B0-42E6-412A-B1BE-59C07AED01AE}">
      <dgm:prSet/>
      <dgm:spPr/>
      <dgm:t>
        <a:bodyPr/>
        <a:lstStyle/>
        <a:p>
          <a:endParaRPr lang="en-US"/>
        </a:p>
      </dgm:t>
    </dgm:pt>
    <dgm:pt modelId="{8581BA50-E69E-459A-8C99-2A3FCCD27F2F}">
      <dgm:prSet/>
      <dgm:spPr>
        <a:solidFill>
          <a:srgbClr val="002060"/>
        </a:solidFill>
      </dgm:spPr>
      <dgm:t>
        <a:bodyPr lIns="0"/>
        <a:lstStyle/>
        <a:p>
          <a:r>
            <a:rPr lang="en-US" dirty="0" smtClean="0">
              <a:latin typeface="+mj-lt"/>
            </a:rPr>
            <a:t>Banking</a:t>
          </a:r>
        </a:p>
      </dgm:t>
    </dgm:pt>
    <dgm:pt modelId="{FE51168B-0A16-45AC-8589-6F3812D5B9DC}" type="parTrans" cxnId="{37F66CB4-0575-4C4E-BEE5-9F7470C6E91A}">
      <dgm:prSet/>
      <dgm:spPr/>
      <dgm:t>
        <a:bodyPr/>
        <a:lstStyle/>
        <a:p>
          <a:endParaRPr lang="en-US"/>
        </a:p>
      </dgm:t>
    </dgm:pt>
    <dgm:pt modelId="{4F4B6664-EE54-499C-AB12-7E01BCD91D00}" type="sibTrans" cxnId="{37F66CB4-0575-4C4E-BEE5-9F7470C6E91A}">
      <dgm:prSet/>
      <dgm:spPr/>
      <dgm:t>
        <a:bodyPr/>
        <a:lstStyle/>
        <a:p>
          <a:endParaRPr lang="en-US"/>
        </a:p>
      </dgm:t>
    </dgm:pt>
    <dgm:pt modelId="{B0493D97-6956-41AB-8B07-7B323DB38439}">
      <dgm:prSet/>
      <dgm:spPr>
        <a:solidFill>
          <a:srgbClr val="002060"/>
        </a:solidFill>
      </dgm:spPr>
      <dgm:t>
        <a:bodyPr lIns="0"/>
        <a:lstStyle/>
        <a:p>
          <a:r>
            <a:rPr lang="en-US" dirty="0" smtClean="0">
              <a:latin typeface="+mj-lt"/>
            </a:rPr>
            <a:t>Finances</a:t>
          </a:r>
        </a:p>
      </dgm:t>
    </dgm:pt>
    <dgm:pt modelId="{F3749DBF-ECEF-45AE-A30E-FCCD84047583}" type="parTrans" cxnId="{CDED8BC7-7E37-4201-B6A6-2251099A3A1D}">
      <dgm:prSet/>
      <dgm:spPr/>
      <dgm:t>
        <a:bodyPr/>
        <a:lstStyle/>
        <a:p>
          <a:endParaRPr lang="en-US"/>
        </a:p>
      </dgm:t>
    </dgm:pt>
    <dgm:pt modelId="{4CADE733-BD09-48A2-B388-6B9D554B51FC}" type="sibTrans" cxnId="{CDED8BC7-7E37-4201-B6A6-2251099A3A1D}">
      <dgm:prSet/>
      <dgm:spPr/>
      <dgm:t>
        <a:bodyPr/>
        <a:lstStyle/>
        <a:p>
          <a:endParaRPr lang="en-US"/>
        </a:p>
      </dgm:t>
    </dgm:pt>
    <dgm:pt modelId="{CD6982E1-7AD9-47AA-90D4-6B27E4FB1955}">
      <dgm:prSet/>
      <dgm:spPr>
        <a:solidFill>
          <a:srgbClr val="002060"/>
        </a:solidFill>
      </dgm:spPr>
      <dgm:t>
        <a:bodyPr lIns="0"/>
        <a:lstStyle/>
        <a:p>
          <a:r>
            <a:rPr lang="en-US" dirty="0" smtClean="0">
              <a:latin typeface="+mj-lt"/>
            </a:rPr>
            <a:t>Insurance</a:t>
          </a:r>
          <a:endParaRPr lang="en-US" dirty="0">
            <a:latin typeface="+mj-lt"/>
          </a:endParaRPr>
        </a:p>
      </dgm:t>
    </dgm:pt>
    <dgm:pt modelId="{668924B2-0F5E-4FFF-90BD-1239DE8F82F6}" type="parTrans" cxnId="{9F68B70E-ABEB-46CA-BBE6-CD4EC7F29885}">
      <dgm:prSet/>
      <dgm:spPr/>
      <dgm:t>
        <a:bodyPr/>
        <a:lstStyle/>
        <a:p>
          <a:endParaRPr lang="en-US"/>
        </a:p>
      </dgm:t>
    </dgm:pt>
    <dgm:pt modelId="{9C6D9C18-A5B1-4AFC-87FD-E80A2E4281B9}" type="sibTrans" cxnId="{9F68B70E-ABEB-46CA-BBE6-CD4EC7F29885}">
      <dgm:prSet/>
      <dgm:spPr/>
      <dgm:t>
        <a:bodyPr/>
        <a:lstStyle/>
        <a:p>
          <a:endParaRPr lang="en-US"/>
        </a:p>
      </dgm:t>
    </dgm:pt>
    <dgm:pt modelId="{3BADDB51-B843-42DA-82FB-D62A6EC0CF57}" type="pres">
      <dgm:prSet presAssocID="{4C17BBE3-B2BF-4F24-A81D-1E141A3202FD}" presName="linear" presStyleCnt="0">
        <dgm:presLayoutVars>
          <dgm:dir/>
          <dgm:resizeHandles val="exact"/>
        </dgm:presLayoutVars>
      </dgm:prSet>
      <dgm:spPr/>
      <dgm:t>
        <a:bodyPr/>
        <a:lstStyle/>
        <a:p>
          <a:endParaRPr lang="en-US"/>
        </a:p>
      </dgm:t>
    </dgm:pt>
    <dgm:pt modelId="{5886D373-0028-481F-9A65-1FB071C92E4B}" type="pres">
      <dgm:prSet presAssocID="{989B1C6F-9F77-4103-8A64-80C586BF2FE8}" presName="comp" presStyleCnt="0"/>
      <dgm:spPr/>
    </dgm:pt>
    <dgm:pt modelId="{C49EFBCE-6455-4B85-811F-EFB8D0CB2827}" type="pres">
      <dgm:prSet presAssocID="{989B1C6F-9F77-4103-8A64-80C586BF2FE8}" presName="box" presStyleLbl="node1" presStyleIdx="0" presStyleCnt="6" custLinFactX="42857" custLinFactY="-100000" custLinFactNeighborX="100000" custLinFactNeighborY="-186308"/>
      <dgm:spPr/>
      <dgm:t>
        <a:bodyPr/>
        <a:lstStyle/>
        <a:p>
          <a:endParaRPr lang="en-US"/>
        </a:p>
      </dgm:t>
    </dgm:pt>
    <dgm:pt modelId="{D72E7893-B7DC-463A-9EDE-6160C6BF4D74}" type="pres">
      <dgm:prSet presAssocID="{989B1C6F-9F77-4103-8A64-80C586BF2FE8}" presName="img" presStyleLbl="fgImgPlace1" presStyleIdx="0" presStyleCnt="6" custScaleX="52246" custLinFactNeighborX="-22754" custLinFactNeighborY="2738"/>
      <dgm:spPr>
        <a:blipFill rotWithShape="0">
          <a:blip xmlns:r="http://schemas.openxmlformats.org/officeDocument/2006/relationships" r:embed="rId1"/>
          <a:stretch>
            <a:fillRect/>
          </a:stretch>
        </a:blipFill>
      </dgm:spPr>
    </dgm:pt>
    <dgm:pt modelId="{0CAD2A87-3BFF-4F86-85DE-8726D0E2AE0A}" type="pres">
      <dgm:prSet presAssocID="{989B1C6F-9F77-4103-8A64-80C586BF2FE8}" presName="text" presStyleLbl="node1" presStyleIdx="0" presStyleCnt="6">
        <dgm:presLayoutVars>
          <dgm:bulletEnabled val="1"/>
        </dgm:presLayoutVars>
      </dgm:prSet>
      <dgm:spPr/>
      <dgm:t>
        <a:bodyPr/>
        <a:lstStyle/>
        <a:p>
          <a:endParaRPr lang="en-US"/>
        </a:p>
      </dgm:t>
    </dgm:pt>
    <dgm:pt modelId="{F03FB4E1-EC39-4DB7-A055-CEC65A50C0DD}" type="pres">
      <dgm:prSet presAssocID="{1EF2850D-F6C4-484B-BB27-5C9315BF3B32}" presName="spacer" presStyleCnt="0"/>
      <dgm:spPr/>
    </dgm:pt>
    <dgm:pt modelId="{0D4B9E5B-5E4B-47E5-9E4F-79E3378CE7B0}" type="pres">
      <dgm:prSet presAssocID="{C09A3569-6673-4BD5-822F-F60F2BFEE56A}" presName="comp" presStyleCnt="0"/>
      <dgm:spPr/>
    </dgm:pt>
    <dgm:pt modelId="{8FF87552-3EC9-49DF-9316-449D52CFCEAF}" type="pres">
      <dgm:prSet presAssocID="{C09A3569-6673-4BD5-822F-F60F2BFEE56A}" presName="box" presStyleLbl="node1" presStyleIdx="1" presStyleCnt="6"/>
      <dgm:spPr/>
      <dgm:t>
        <a:bodyPr/>
        <a:lstStyle/>
        <a:p>
          <a:endParaRPr lang="en-US"/>
        </a:p>
      </dgm:t>
    </dgm:pt>
    <dgm:pt modelId="{53516C02-3544-434D-AD85-236134C72161}" type="pres">
      <dgm:prSet presAssocID="{C09A3569-6673-4BD5-822F-F60F2BFEE56A}" presName="img" presStyleLbl="fgImgPlace1" presStyleIdx="1" presStyleCnt="6" custScaleX="52246" custLinFactNeighborX="-22754" custLinFactNeighborY="2381"/>
      <dgm:spPr>
        <a:blipFill rotWithShape="0">
          <a:blip xmlns:r="http://schemas.openxmlformats.org/officeDocument/2006/relationships" r:embed="rId2"/>
          <a:stretch>
            <a:fillRect/>
          </a:stretch>
        </a:blipFill>
      </dgm:spPr>
    </dgm:pt>
    <dgm:pt modelId="{85BFFB6F-C700-4D9C-B64C-72E4DFD9A315}" type="pres">
      <dgm:prSet presAssocID="{C09A3569-6673-4BD5-822F-F60F2BFEE56A}" presName="text" presStyleLbl="node1" presStyleIdx="1" presStyleCnt="6">
        <dgm:presLayoutVars>
          <dgm:bulletEnabled val="1"/>
        </dgm:presLayoutVars>
      </dgm:prSet>
      <dgm:spPr/>
      <dgm:t>
        <a:bodyPr/>
        <a:lstStyle/>
        <a:p>
          <a:endParaRPr lang="en-US"/>
        </a:p>
      </dgm:t>
    </dgm:pt>
    <dgm:pt modelId="{10756FD5-D792-4CCB-BE88-E82E11D6B24E}" type="pres">
      <dgm:prSet presAssocID="{EF1615D8-78DB-4B61-B3E5-C0C6622D66C4}" presName="spacer" presStyleCnt="0"/>
      <dgm:spPr/>
    </dgm:pt>
    <dgm:pt modelId="{64750B68-8DCE-45AD-AFE5-FB40FB022B4F}" type="pres">
      <dgm:prSet presAssocID="{CF5EBF57-3630-4C2B-9A28-0607B5F1A7E1}" presName="comp" presStyleCnt="0"/>
      <dgm:spPr/>
    </dgm:pt>
    <dgm:pt modelId="{38AC10C7-E8EA-4BF0-860D-375789FAFB8A}" type="pres">
      <dgm:prSet presAssocID="{CF5EBF57-3630-4C2B-9A28-0607B5F1A7E1}" presName="box" presStyleLbl="node1" presStyleIdx="2" presStyleCnt="6"/>
      <dgm:spPr/>
      <dgm:t>
        <a:bodyPr/>
        <a:lstStyle/>
        <a:p>
          <a:endParaRPr lang="en-US"/>
        </a:p>
      </dgm:t>
    </dgm:pt>
    <dgm:pt modelId="{7C20AFF9-7B90-4758-A4EC-02144B08E457}" type="pres">
      <dgm:prSet presAssocID="{CF5EBF57-3630-4C2B-9A28-0607B5F1A7E1}" presName="img" presStyleLbl="fgImgPlace1" presStyleIdx="2" presStyleCnt="6" custScaleX="52246" custLinFactNeighborX="-22754" custLinFactNeighborY="2024"/>
      <dgm:spPr>
        <a:blipFill rotWithShape="0">
          <a:blip xmlns:r="http://schemas.openxmlformats.org/officeDocument/2006/relationships" r:embed="rId3"/>
          <a:stretch>
            <a:fillRect/>
          </a:stretch>
        </a:blipFill>
      </dgm:spPr>
    </dgm:pt>
    <dgm:pt modelId="{70F98E87-D48A-4877-9CCA-A8BA9E1293CF}" type="pres">
      <dgm:prSet presAssocID="{CF5EBF57-3630-4C2B-9A28-0607B5F1A7E1}" presName="text" presStyleLbl="node1" presStyleIdx="2" presStyleCnt="6">
        <dgm:presLayoutVars>
          <dgm:bulletEnabled val="1"/>
        </dgm:presLayoutVars>
      </dgm:prSet>
      <dgm:spPr/>
      <dgm:t>
        <a:bodyPr/>
        <a:lstStyle/>
        <a:p>
          <a:endParaRPr lang="en-US"/>
        </a:p>
      </dgm:t>
    </dgm:pt>
    <dgm:pt modelId="{54D91391-28C5-401F-A597-8900023BCE6D}" type="pres">
      <dgm:prSet presAssocID="{3B7B1998-A813-453D-979C-E9FBB366D70D}" presName="spacer" presStyleCnt="0"/>
      <dgm:spPr/>
    </dgm:pt>
    <dgm:pt modelId="{5211866A-752A-4DB9-BAC8-2D41F4CB8F1C}" type="pres">
      <dgm:prSet presAssocID="{8581BA50-E69E-459A-8C99-2A3FCCD27F2F}" presName="comp" presStyleCnt="0"/>
      <dgm:spPr/>
    </dgm:pt>
    <dgm:pt modelId="{67EAEBED-BEC2-42EE-834B-B4A2A00D0E10}" type="pres">
      <dgm:prSet presAssocID="{8581BA50-E69E-459A-8C99-2A3FCCD27F2F}" presName="box" presStyleLbl="node1" presStyleIdx="3" presStyleCnt="6"/>
      <dgm:spPr/>
      <dgm:t>
        <a:bodyPr/>
        <a:lstStyle/>
        <a:p>
          <a:endParaRPr lang="en-US"/>
        </a:p>
      </dgm:t>
    </dgm:pt>
    <dgm:pt modelId="{01BC1209-3745-442C-AFA2-FE143AB2CC36}" type="pres">
      <dgm:prSet presAssocID="{8581BA50-E69E-459A-8C99-2A3FCCD27F2F}" presName="img" presStyleLbl="fgImgPlace1" presStyleIdx="3" presStyleCnt="6" custScaleX="52246" custLinFactNeighborX="-22754" custLinFactNeighborY="1667"/>
      <dgm:spPr>
        <a:blipFill rotWithShape="0">
          <a:blip xmlns:r="http://schemas.openxmlformats.org/officeDocument/2006/relationships" r:embed="rId4"/>
          <a:stretch>
            <a:fillRect/>
          </a:stretch>
        </a:blipFill>
      </dgm:spPr>
    </dgm:pt>
    <dgm:pt modelId="{D8D72681-C41A-4A48-ABEB-337B648B2EA4}" type="pres">
      <dgm:prSet presAssocID="{8581BA50-E69E-459A-8C99-2A3FCCD27F2F}" presName="text" presStyleLbl="node1" presStyleIdx="3" presStyleCnt="6">
        <dgm:presLayoutVars>
          <dgm:bulletEnabled val="1"/>
        </dgm:presLayoutVars>
      </dgm:prSet>
      <dgm:spPr/>
      <dgm:t>
        <a:bodyPr/>
        <a:lstStyle/>
        <a:p>
          <a:endParaRPr lang="en-US"/>
        </a:p>
      </dgm:t>
    </dgm:pt>
    <dgm:pt modelId="{7E445933-7761-436B-86BA-0ACDB5DD7A7C}" type="pres">
      <dgm:prSet presAssocID="{4F4B6664-EE54-499C-AB12-7E01BCD91D00}" presName="spacer" presStyleCnt="0"/>
      <dgm:spPr/>
    </dgm:pt>
    <dgm:pt modelId="{8D922940-CB78-4C43-BD3F-AB7C2663A916}" type="pres">
      <dgm:prSet presAssocID="{B0493D97-6956-41AB-8B07-7B323DB38439}" presName="comp" presStyleCnt="0"/>
      <dgm:spPr/>
    </dgm:pt>
    <dgm:pt modelId="{CC8C532E-7F11-471E-9D3E-A392D587D5EF}" type="pres">
      <dgm:prSet presAssocID="{B0493D97-6956-41AB-8B07-7B323DB38439}" presName="box" presStyleLbl="node1" presStyleIdx="4" presStyleCnt="6"/>
      <dgm:spPr/>
      <dgm:t>
        <a:bodyPr/>
        <a:lstStyle/>
        <a:p>
          <a:endParaRPr lang="en-US"/>
        </a:p>
      </dgm:t>
    </dgm:pt>
    <dgm:pt modelId="{D8A454E3-8FD4-408D-9A67-AB6B7325D4EA}" type="pres">
      <dgm:prSet presAssocID="{B0493D97-6956-41AB-8B07-7B323DB38439}" presName="img" presStyleLbl="fgImgPlace1" presStyleIdx="4" presStyleCnt="6" custScaleX="52246" custLinFactNeighborX="-22754" custLinFactNeighborY="1310"/>
      <dgm:spPr>
        <a:blipFill rotWithShape="0">
          <a:blip xmlns:r="http://schemas.openxmlformats.org/officeDocument/2006/relationships" r:embed="rId5"/>
          <a:stretch>
            <a:fillRect/>
          </a:stretch>
        </a:blipFill>
      </dgm:spPr>
    </dgm:pt>
    <dgm:pt modelId="{1DEE165F-863D-49F2-ADD6-11611681291A}" type="pres">
      <dgm:prSet presAssocID="{B0493D97-6956-41AB-8B07-7B323DB38439}" presName="text" presStyleLbl="node1" presStyleIdx="4" presStyleCnt="6">
        <dgm:presLayoutVars>
          <dgm:bulletEnabled val="1"/>
        </dgm:presLayoutVars>
      </dgm:prSet>
      <dgm:spPr/>
      <dgm:t>
        <a:bodyPr/>
        <a:lstStyle/>
        <a:p>
          <a:endParaRPr lang="en-US"/>
        </a:p>
      </dgm:t>
    </dgm:pt>
    <dgm:pt modelId="{AA98C0D7-C3D3-4A28-8882-F789473B54BE}" type="pres">
      <dgm:prSet presAssocID="{4CADE733-BD09-48A2-B388-6B9D554B51FC}" presName="spacer" presStyleCnt="0"/>
      <dgm:spPr/>
    </dgm:pt>
    <dgm:pt modelId="{1E4206EC-2A9E-4E66-B0E9-4D8E5E6EADCA}" type="pres">
      <dgm:prSet presAssocID="{CD6982E1-7AD9-47AA-90D4-6B27E4FB1955}" presName="comp" presStyleCnt="0"/>
      <dgm:spPr/>
    </dgm:pt>
    <dgm:pt modelId="{250E0F1E-887A-4D0A-8B21-65939385BAA5}" type="pres">
      <dgm:prSet presAssocID="{CD6982E1-7AD9-47AA-90D4-6B27E4FB1955}" presName="box" presStyleLbl="node1" presStyleIdx="5" presStyleCnt="6"/>
      <dgm:spPr/>
      <dgm:t>
        <a:bodyPr/>
        <a:lstStyle/>
        <a:p>
          <a:endParaRPr lang="en-US"/>
        </a:p>
      </dgm:t>
    </dgm:pt>
    <dgm:pt modelId="{FB0CAA9A-91ED-44A8-9D09-DB37A5B821D4}" type="pres">
      <dgm:prSet presAssocID="{CD6982E1-7AD9-47AA-90D4-6B27E4FB1955}" presName="img" presStyleLbl="fgImgPlace1" presStyleIdx="5" presStyleCnt="6" custScaleX="52246" custLinFactNeighborX="-22754" custLinFactNeighborY="952"/>
      <dgm:spPr>
        <a:blipFill rotWithShape="0">
          <a:blip xmlns:r="http://schemas.openxmlformats.org/officeDocument/2006/relationships" r:embed="rId6"/>
          <a:stretch>
            <a:fillRect/>
          </a:stretch>
        </a:blipFill>
      </dgm:spPr>
    </dgm:pt>
    <dgm:pt modelId="{2FC6E577-1626-498E-A355-9D0E9427CDBF}" type="pres">
      <dgm:prSet presAssocID="{CD6982E1-7AD9-47AA-90D4-6B27E4FB1955}" presName="text" presStyleLbl="node1" presStyleIdx="5" presStyleCnt="6">
        <dgm:presLayoutVars>
          <dgm:bulletEnabled val="1"/>
        </dgm:presLayoutVars>
      </dgm:prSet>
      <dgm:spPr/>
      <dgm:t>
        <a:bodyPr/>
        <a:lstStyle/>
        <a:p>
          <a:endParaRPr lang="en-US"/>
        </a:p>
      </dgm:t>
    </dgm:pt>
  </dgm:ptLst>
  <dgm:cxnLst>
    <dgm:cxn modelId="{E1E65AFF-FCE8-41B9-BE94-0FAF740B8677}" type="presOf" srcId="{989B1C6F-9F77-4103-8A64-80C586BF2FE8}" destId="{0CAD2A87-3BFF-4F86-85DE-8726D0E2AE0A}" srcOrd="1" destOrd="0" presId="urn:microsoft.com/office/officeart/2005/8/layout/vList4#1"/>
    <dgm:cxn modelId="{0E2C883B-379C-4800-A714-56969D06A8D4}" type="presOf" srcId="{4C17BBE3-B2BF-4F24-A81D-1E141A3202FD}" destId="{3BADDB51-B843-42DA-82FB-D62A6EC0CF57}" srcOrd="0" destOrd="0" presId="urn:microsoft.com/office/officeart/2005/8/layout/vList4#1"/>
    <dgm:cxn modelId="{F41DEF65-C1B0-4DF2-A45C-DBBB4BB2D0F7}" type="presOf" srcId="{CD6982E1-7AD9-47AA-90D4-6B27E4FB1955}" destId="{2FC6E577-1626-498E-A355-9D0E9427CDBF}" srcOrd="1" destOrd="0" presId="urn:microsoft.com/office/officeart/2005/8/layout/vList4#1"/>
    <dgm:cxn modelId="{9A30A0CC-64B8-4136-A878-32FADB867D2E}" type="presOf" srcId="{C09A3569-6673-4BD5-822F-F60F2BFEE56A}" destId="{85BFFB6F-C700-4D9C-B64C-72E4DFD9A315}" srcOrd="1" destOrd="0" presId="urn:microsoft.com/office/officeart/2005/8/layout/vList4#1"/>
    <dgm:cxn modelId="{9F68B70E-ABEB-46CA-BBE6-CD4EC7F29885}" srcId="{4C17BBE3-B2BF-4F24-A81D-1E141A3202FD}" destId="{CD6982E1-7AD9-47AA-90D4-6B27E4FB1955}" srcOrd="5" destOrd="0" parTransId="{668924B2-0F5E-4FFF-90BD-1239DE8F82F6}" sibTransId="{9C6D9C18-A5B1-4AFC-87FD-E80A2E4281B9}"/>
    <dgm:cxn modelId="{3EBCD00A-6F02-4F4E-BCFD-53EFA8C9D2FE}" type="presOf" srcId="{8581BA50-E69E-459A-8C99-2A3FCCD27F2F}" destId="{67EAEBED-BEC2-42EE-834B-B4A2A00D0E10}" srcOrd="0" destOrd="0" presId="urn:microsoft.com/office/officeart/2005/8/layout/vList4#1"/>
    <dgm:cxn modelId="{A465C25F-E292-4B1F-BBC2-422EC4069C80}" type="presOf" srcId="{8581BA50-E69E-459A-8C99-2A3FCCD27F2F}" destId="{D8D72681-C41A-4A48-ABEB-337B648B2EA4}" srcOrd="1" destOrd="0" presId="urn:microsoft.com/office/officeart/2005/8/layout/vList4#1"/>
    <dgm:cxn modelId="{1A6EB3BF-369D-4490-B14D-BF996FAE0B46}" type="presOf" srcId="{C09A3569-6673-4BD5-822F-F60F2BFEE56A}" destId="{8FF87552-3EC9-49DF-9316-449D52CFCEAF}" srcOrd="0" destOrd="0" presId="urn:microsoft.com/office/officeart/2005/8/layout/vList4#1"/>
    <dgm:cxn modelId="{36232E5B-304C-43C2-87AB-E3399658AB05}" srcId="{4C17BBE3-B2BF-4F24-A81D-1E141A3202FD}" destId="{989B1C6F-9F77-4103-8A64-80C586BF2FE8}" srcOrd="0" destOrd="0" parTransId="{47237620-80E0-4899-9FAA-6447DA1268AA}" sibTransId="{1EF2850D-F6C4-484B-BB27-5C9315BF3B32}"/>
    <dgm:cxn modelId="{910C1435-8C87-4D56-AF90-5B5DD16BBD78}" type="presOf" srcId="{CD6982E1-7AD9-47AA-90D4-6B27E4FB1955}" destId="{250E0F1E-887A-4D0A-8B21-65939385BAA5}" srcOrd="0" destOrd="0" presId="urn:microsoft.com/office/officeart/2005/8/layout/vList4#1"/>
    <dgm:cxn modelId="{CDED8BC7-7E37-4201-B6A6-2251099A3A1D}" srcId="{4C17BBE3-B2BF-4F24-A81D-1E141A3202FD}" destId="{B0493D97-6956-41AB-8B07-7B323DB38439}" srcOrd="4" destOrd="0" parTransId="{F3749DBF-ECEF-45AE-A30E-FCCD84047583}" sibTransId="{4CADE733-BD09-48A2-B388-6B9D554B51FC}"/>
    <dgm:cxn modelId="{46FD37D5-ED77-4F0D-9512-4A863CB5535A}" type="presOf" srcId="{CF5EBF57-3630-4C2B-9A28-0607B5F1A7E1}" destId="{70F98E87-D48A-4877-9CCA-A8BA9E1293CF}" srcOrd="1" destOrd="0" presId="urn:microsoft.com/office/officeart/2005/8/layout/vList4#1"/>
    <dgm:cxn modelId="{37F66CB4-0575-4C4E-BEE5-9F7470C6E91A}" srcId="{4C17BBE3-B2BF-4F24-A81D-1E141A3202FD}" destId="{8581BA50-E69E-459A-8C99-2A3FCCD27F2F}" srcOrd="3" destOrd="0" parTransId="{FE51168B-0A16-45AC-8589-6F3812D5B9DC}" sibTransId="{4F4B6664-EE54-499C-AB12-7E01BCD91D00}"/>
    <dgm:cxn modelId="{392C11CF-D88C-4EFF-8AC7-919C5C8C58EB}" type="presOf" srcId="{B0493D97-6956-41AB-8B07-7B323DB38439}" destId="{CC8C532E-7F11-471E-9D3E-A392D587D5EF}" srcOrd="0" destOrd="0" presId="urn:microsoft.com/office/officeart/2005/8/layout/vList4#1"/>
    <dgm:cxn modelId="{54C0A2B0-42E6-412A-B1BE-59C07AED01AE}" srcId="{4C17BBE3-B2BF-4F24-A81D-1E141A3202FD}" destId="{CF5EBF57-3630-4C2B-9A28-0607B5F1A7E1}" srcOrd="2" destOrd="0" parTransId="{6D481349-2C93-41F9-881C-7568EB5B162F}" sibTransId="{3B7B1998-A813-453D-979C-E9FBB366D70D}"/>
    <dgm:cxn modelId="{F6CB3288-7DA2-4752-B6C0-DCBD0220AB44}" srcId="{4C17BBE3-B2BF-4F24-A81D-1E141A3202FD}" destId="{C09A3569-6673-4BD5-822F-F60F2BFEE56A}" srcOrd="1" destOrd="0" parTransId="{343E430E-6CB2-4ACB-8E7A-4119619CC5EF}" sibTransId="{EF1615D8-78DB-4B61-B3E5-C0C6622D66C4}"/>
    <dgm:cxn modelId="{57F22C40-5FDF-4190-8259-2E3633035AB1}" type="presOf" srcId="{CF5EBF57-3630-4C2B-9A28-0607B5F1A7E1}" destId="{38AC10C7-E8EA-4BF0-860D-375789FAFB8A}" srcOrd="0" destOrd="0" presId="urn:microsoft.com/office/officeart/2005/8/layout/vList4#1"/>
    <dgm:cxn modelId="{F47F2A82-ABA7-49F5-A500-9D0D072B6D1A}" type="presOf" srcId="{B0493D97-6956-41AB-8B07-7B323DB38439}" destId="{1DEE165F-863D-49F2-ADD6-11611681291A}" srcOrd="1" destOrd="0" presId="urn:microsoft.com/office/officeart/2005/8/layout/vList4#1"/>
    <dgm:cxn modelId="{73338B46-1E0A-4084-BEF7-56746B502FB9}" type="presOf" srcId="{989B1C6F-9F77-4103-8A64-80C586BF2FE8}" destId="{C49EFBCE-6455-4B85-811F-EFB8D0CB2827}" srcOrd="0" destOrd="0" presId="urn:microsoft.com/office/officeart/2005/8/layout/vList4#1"/>
    <dgm:cxn modelId="{D138BDC9-6248-417E-9796-CDFA6D5B47D4}" type="presParOf" srcId="{3BADDB51-B843-42DA-82FB-D62A6EC0CF57}" destId="{5886D373-0028-481F-9A65-1FB071C92E4B}" srcOrd="0" destOrd="0" presId="urn:microsoft.com/office/officeart/2005/8/layout/vList4#1"/>
    <dgm:cxn modelId="{6A932D37-4F4D-417D-9CB8-1769C31C0336}" type="presParOf" srcId="{5886D373-0028-481F-9A65-1FB071C92E4B}" destId="{C49EFBCE-6455-4B85-811F-EFB8D0CB2827}" srcOrd="0" destOrd="0" presId="urn:microsoft.com/office/officeart/2005/8/layout/vList4#1"/>
    <dgm:cxn modelId="{88E180C8-2EDF-42A5-B8DE-592610A2D61B}" type="presParOf" srcId="{5886D373-0028-481F-9A65-1FB071C92E4B}" destId="{D72E7893-B7DC-463A-9EDE-6160C6BF4D74}" srcOrd="1" destOrd="0" presId="urn:microsoft.com/office/officeart/2005/8/layout/vList4#1"/>
    <dgm:cxn modelId="{7A0B6625-34D6-4BEE-92CD-E4F3ECEA9BF4}" type="presParOf" srcId="{5886D373-0028-481F-9A65-1FB071C92E4B}" destId="{0CAD2A87-3BFF-4F86-85DE-8726D0E2AE0A}" srcOrd="2" destOrd="0" presId="urn:microsoft.com/office/officeart/2005/8/layout/vList4#1"/>
    <dgm:cxn modelId="{1F31F554-7D5E-40C4-ADC7-0534B72F6466}" type="presParOf" srcId="{3BADDB51-B843-42DA-82FB-D62A6EC0CF57}" destId="{F03FB4E1-EC39-4DB7-A055-CEC65A50C0DD}" srcOrd="1" destOrd="0" presId="urn:microsoft.com/office/officeart/2005/8/layout/vList4#1"/>
    <dgm:cxn modelId="{163C2681-BC0E-447A-9495-9D5C52A870BD}" type="presParOf" srcId="{3BADDB51-B843-42DA-82FB-D62A6EC0CF57}" destId="{0D4B9E5B-5E4B-47E5-9E4F-79E3378CE7B0}" srcOrd="2" destOrd="0" presId="urn:microsoft.com/office/officeart/2005/8/layout/vList4#1"/>
    <dgm:cxn modelId="{FC0C401B-1F43-4592-B2A9-CB2A49031075}" type="presParOf" srcId="{0D4B9E5B-5E4B-47E5-9E4F-79E3378CE7B0}" destId="{8FF87552-3EC9-49DF-9316-449D52CFCEAF}" srcOrd="0" destOrd="0" presId="urn:microsoft.com/office/officeart/2005/8/layout/vList4#1"/>
    <dgm:cxn modelId="{69797D1D-05E4-4CE4-8D50-B3FCF3D08346}" type="presParOf" srcId="{0D4B9E5B-5E4B-47E5-9E4F-79E3378CE7B0}" destId="{53516C02-3544-434D-AD85-236134C72161}" srcOrd="1" destOrd="0" presId="urn:microsoft.com/office/officeart/2005/8/layout/vList4#1"/>
    <dgm:cxn modelId="{9E2914E3-BE19-4F8B-82D0-6271E7A22709}" type="presParOf" srcId="{0D4B9E5B-5E4B-47E5-9E4F-79E3378CE7B0}" destId="{85BFFB6F-C700-4D9C-B64C-72E4DFD9A315}" srcOrd="2" destOrd="0" presId="urn:microsoft.com/office/officeart/2005/8/layout/vList4#1"/>
    <dgm:cxn modelId="{750ECD90-3002-4D2D-AAA4-63E1581B5941}" type="presParOf" srcId="{3BADDB51-B843-42DA-82FB-D62A6EC0CF57}" destId="{10756FD5-D792-4CCB-BE88-E82E11D6B24E}" srcOrd="3" destOrd="0" presId="urn:microsoft.com/office/officeart/2005/8/layout/vList4#1"/>
    <dgm:cxn modelId="{303CA651-1429-4C9F-87BE-EF46004D6E17}" type="presParOf" srcId="{3BADDB51-B843-42DA-82FB-D62A6EC0CF57}" destId="{64750B68-8DCE-45AD-AFE5-FB40FB022B4F}" srcOrd="4" destOrd="0" presId="urn:microsoft.com/office/officeart/2005/8/layout/vList4#1"/>
    <dgm:cxn modelId="{69E3DF96-7CEE-4794-9E61-359E0EF4CA18}" type="presParOf" srcId="{64750B68-8DCE-45AD-AFE5-FB40FB022B4F}" destId="{38AC10C7-E8EA-4BF0-860D-375789FAFB8A}" srcOrd="0" destOrd="0" presId="urn:microsoft.com/office/officeart/2005/8/layout/vList4#1"/>
    <dgm:cxn modelId="{463B25B0-74F1-462D-A0C3-F96C66F03788}" type="presParOf" srcId="{64750B68-8DCE-45AD-AFE5-FB40FB022B4F}" destId="{7C20AFF9-7B90-4758-A4EC-02144B08E457}" srcOrd="1" destOrd="0" presId="urn:microsoft.com/office/officeart/2005/8/layout/vList4#1"/>
    <dgm:cxn modelId="{B82A1B58-AA5D-4638-8485-3A2FE1FDFBB9}" type="presParOf" srcId="{64750B68-8DCE-45AD-AFE5-FB40FB022B4F}" destId="{70F98E87-D48A-4877-9CCA-A8BA9E1293CF}" srcOrd="2" destOrd="0" presId="urn:microsoft.com/office/officeart/2005/8/layout/vList4#1"/>
    <dgm:cxn modelId="{70EA32E6-1A7F-47BA-B87F-8705B32F8750}" type="presParOf" srcId="{3BADDB51-B843-42DA-82FB-D62A6EC0CF57}" destId="{54D91391-28C5-401F-A597-8900023BCE6D}" srcOrd="5" destOrd="0" presId="urn:microsoft.com/office/officeart/2005/8/layout/vList4#1"/>
    <dgm:cxn modelId="{C19CFC66-C541-471D-BAEC-F68284FA5AA5}" type="presParOf" srcId="{3BADDB51-B843-42DA-82FB-D62A6EC0CF57}" destId="{5211866A-752A-4DB9-BAC8-2D41F4CB8F1C}" srcOrd="6" destOrd="0" presId="urn:microsoft.com/office/officeart/2005/8/layout/vList4#1"/>
    <dgm:cxn modelId="{A46C92F9-2B0B-4251-8CDA-C3AF53096F9C}" type="presParOf" srcId="{5211866A-752A-4DB9-BAC8-2D41F4CB8F1C}" destId="{67EAEBED-BEC2-42EE-834B-B4A2A00D0E10}" srcOrd="0" destOrd="0" presId="urn:microsoft.com/office/officeart/2005/8/layout/vList4#1"/>
    <dgm:cxn modelId="{7C4EC093-A3CF-441D-A548-16657061B675}" type="presParOf" srcId="{5211866A-752A-4DB9-BAC8-2D41F4CB8F1C}" destId="{01BC1209-3745-442C-AFA2-FE143AB2CC36}" srcOrd="1" destOrd="0" presId="urn:microsoft.com/office/officeart/2005/8/layout/vList4#1"/>
    <dgm:cxn modelId="{967361F6-0316-41A1-8BD5-181C1F316F21}" type="presParOf" srcId="{5211866A-752A-4DB9-BAC8-2D41F4CB8F1C}" destId="{D8D72681-C41A-4A48-ABEB-337B648B2EA4}" srcOrd="2" destOrd="0" presId="urn:microsoft.com/office/officeart/2005/8/layout/vList4#1"/>
    <dgm:cxn modelId="{D784E10B-5E88-44AF-B605-4890B9066622}" type="presParOf" srcId="{3BADDB51-B843-42DA-82FB-D62A6EC0CF57}" destId="{7E445933-7761-436B-86BA-0ACDB5DD7A7C}" srcOrd="7" destOrd="0" presId="urn:microsoft.com/office/officeart/2005/8/layout/vList4#1"/>
    <dgm:cxn modelId="{53B08533-9854-4BF2-862D-8240180F927E}" type="presParOf" srcId="{3BADDB51-B843-42DA-82FB-D62A6EC0CF57}" destId="{8D922940-CB78-4C43-BD3F-AB7C2663A916}" srcOrd="8" destOrd="0" presId="urn:microsoft.com/office/officeart/2005/8/layout/vList4#1"/>
    <dgm:cxn modelId="{1534EAB6-964A-442A-8286-1A3CB1B6DE75}" type="presParOf" srcId="{8D922940-CB78-4C43-BD3F-AB7C2663A916}" destId="{CC8C532E-7F11-471E-9D3E-A392D587D5EF}" srcOrd="0" destOrd="0" presId="urn:microsoft.com/office/officeart/2005/8/layout/vList4#1"/>
    <dgm:cxn modelId="{C6A28389-5CA6-45A7-A23D-F4A406CAE0F6}" type="presParOf" srcId="{8D922940-CB78-4C43-BD3F-AB7C2663A916}" destId="{D8A454E3-8FD4-408D-9A67-AB6B7325D4EA}" srcOrd="1" destOrd="0" presId="urn:microsoft.com/office/officeart/2005/8/layout/vList4#1"/>
    <dgm:cxn modelId="{4FA9C81B-89C5-4834-A3E0-28256DB69660}" type="presParOf" srcId="{8D922940-CB78-4C43-BD3F-AB7C2663A916}" destId="{1DEE165F-863D-49F2-ADD6-11611681291A}" srcOrd="2" destOrd="0" presId="urn:microsoft.com/office/officeart/2005/8/layout/vList4#1"/>
    <dgm:cxn modelId="{DB5ED52C-BE02-476F-83FF-98EBBC440168}" type="presParOf" srcId="{3BADDB51-B843-42DA-82FB-D62A6EC0CF57}" destId="{AA98C0D7-C3D3-4A28-8882-F789473B54BE}" srcOrd="9" destOrd="0" presId="urn:microsoft.com/office/officeart/2005/8/layout/vList4#1"/>
    <dgm:cxn modelId="{A2AB4C04-86FF-4BAE-A666-38459AF27B8D}" type="presParOf" srcId="{3BADDB51-B843-42DA-82FB-D62A6EC0CF57}" destId="{1E4206EC-2A9E-4E66-B0E9-4D8E5E6EADCA}" srcOrd="10" destOrd="0" presId="urn:microsoft.com/office/officeart/2005/8/layout/vList4#1"/>
    <dgm:cxn modelId="{8D313BD5-01A6-49E3-B915-5A938BDE4799}" type="presParOf" srcId="{1E4206EC-2A9E-4E66-B0E9-4D8E5E6EADCA}" destId="{250E0F1E-887A-4D0A-8B21-65939385BAA5}" srcOrd="0" destOrd="0" presId="urn:microsoft.com/office/officeart/2005/8/layout/vList4#1"/>
    <dgm:cxn modelId="{54DA4365-57E4-43D4-9DF6-8D1CEF3CE39A}" type="presParOf" srcId="{1E4206EC-2A9E-4E66-B0E9-4D8E5E6EADCA}" destId="{FB0CAA9A-91ED-44A8-9D09-DB37A5B821D4}" srcOrd="1" destOrd="0" presId="urn:microsoft.com/office/officeart/2005/8/layout/vList4#1"/>
    <dgm:cxn modelId="{44EE1D27-2564-4F14-8235-72D9D8BE1D2A}" type="presParOf" srcId="{1E4206EC-2A9E-4E66-B0E9-4D8E5E6EADCA}" destId="{2FC6E577-1626-498E-A355-9D0E9427CDBF}"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034E8F-7153-40FE-95B1-D69B3DBCD843}" type="doc">
      <dgm:prSet loTypeId="urn:microsoft.com/office/officeart/2005/8/layout/vList4#2" loCatId="list" qsTypeId="urn:microsoft.com/office/officeart/2005/8/quickstyle/simple1" qsCatId="simple" csTypeId="urn:microsoft.com/office/officeart/2005/8/colors/accent1_2" csCatId="accent1" phldr="1"/>
      <dgm:spPr>
        <a:scene3d>
          <a:camera prst="orthographicFront"/>
          <a:lightRig rig="threePt" dir="t"/>
        </a:scene3d>
      </dgm:spPr>
      <dgm:t>
        <a:bodyPr/>
        <a:lstStyle/>
        <a:p>
          <a:endParaRPr lang="en-US"/>
        </a:p>
      </dgm:t>
    </dgm:pt>
    <dgm:pt modelId="{B35A858B-DB00-41EA-A06C-FC199F937D6A}">
      <dgm:prSet phldrT="[Text]"/>
      <dgm:spPr>
        <a:effectLst>
          <a:reflection blurRad="6350" stA="50000" endA="300" endPos="38500" dist="50800" dir="5400000" sy="-100000" algn="bl" rotWithShape="0"/>
        </a:effectLst>
      </dgm:spPr>
      <dgm:t>
        <a:bodyPr/>
        <a:lstStyle/>
        <a:p>
          <a:r>
            <a:rPr lang="en-US" dirty="0" smtClean="0">
              <a:latin typeface="+mj-lt"/>
            </a:rPr>
            <a:t>Design</a:t>
          </a:r>
          <a:endParaRPr lang="en-US" dirty="0">
            <a:latin typeface="+mj-lt"/>
          </a:endParaRPr>
        </a:p>
      </dgm:t>
    </dgm:pt>
    <dgm:pt modelId="{D2DDDDD5-87E7-4F5C-8C07-99829C7AFAEC}" type="parTrans" cxnId="{AE64C9E1-C8F2-4B9B-BF63-F6527B9837BB}">
      <dgm:prSet/>
      <dgm:spPr/>
      <dgm:t>
        <a:bodyPr/>
        <a:lstStyle/>
        <a:p>
          <a:endParaRPr lang="en-US"/>
        </a:p>
      </dgm:t>
    </dgm:pt>
    <dgm:pt modelId="{3604DE37-1ADB-4088-B072-8C2427F0EA73}" type="sibTrans" cxnId="{AE64C9E1-C8F2-4B9B-BF63-F6527B9837BB}">
      <dgm:prSet/>
      <dgm:spPr/>
      <dgm:t>
        <a:bodyPr/>
        <a:lstStyle/>
        <a:p>
          <a:endParaRPr lang="en-US"/>
        </a:p>
      </dgm:t>
    </dgm:pt>
    <dgm:pt modelId="{0A96DE8D-ADD1-46AB-9A34-51F8ADAD8507}">
      <dgm:prSet phldrT="[Text]"/>
      <dgm:spPr>
        <a:effectLst>
          <a:reflection blurRad="6350" stA="50000" endA="300" endPos="38500" dist="50800" dir="5400000" sy="-100000" algn="bl" rotWithShape="0"/>
        </a:effectLst>
      </dgm:spPr>
      <dgm:t>
        <a:bodyPr/>
        <a:lstStyle/>
        <a:p>
          <a:r>
            <a:rPr lang="en-US" dirty="0" smtClean="0">
              <a:latin typeface="+mj-lt"/>
            </a:rPr>
            <a:t>Easy to design and implement since relational storage is provided.</a:t>
          </a:r>
          <a:endParaRPr lang="en-US" dirty="0">
            <a:latin typeface="+mj-lt"/>
          </a:endParaRPr>
        </a:p>
      </dgm:t>
    </dgm:pt>
    <dgm:pt modelId="{5C8494F0-01C0-4B24-B2B5-C4A4932300D6}" type="parTrans" cxnId="{A9D975A2-9371-4162-AABD-2E858089A9FC}">
      <dgm:prSet/>
      <dgm:spPr/>
      <dgm:t>
        <a:bodyPr/>
        <a:lstStyle/>
        <a:p>
          <a:endParaRPr lang="en-US"/>
        </a:p>
      </dgm:t>
    </dgm:pt>
    <dgm:pt modelId="{14B692C3-3608-4B88-9A38-021E00491C77}" type="sibTrans" cxnId="{A9D975A2-9371-4162-AABD-2E858089A9FC}">
      <dgm:prSet/>
      <dgm:spPr/>
      <dgm:t>
        <a:bodyPr/>
        <a:lstStyle/>
        <a:p>
          <a:endParaRPr lang="en-US"/>
        </a:p>
      </dgm:t>
    </dgm:pt>
    <dgm:pt modelId="{E7DAA911-DAB9-4C2D-AA7D-307E4DDB76B2}">
      <dgm:prSet phldrT="[Text]"/>
      <dgm:spPr>
        <a:effectLst>
          <a:reflection blurRad="6350" stA="50000" endA="300" endPos="38500" dist="50800" dir="5400000" sy="-100000" algn="bl" rotWithShape="0"/>
        </a:effectLst>
      </dgm:spPr>
      <dgm:t>
        <a:bodyPr/>
        <a:lstStyle/>
        <a:p>
          <a:r>
            <a:rPr lang="en-US" dirty="0" smtClean="0">
              <a:latin typeface="+mj-lt"/>
            </a:rPr>
            <a:t>Provides highly available and secure service which is easy to program and provision.</a:t>
          </a:r>
          <a:endParaRPr lang="en-US" dirty="0">
            <a:latin typeface="+mj-lt"/>
          </a:endParaRPr>
        </a:p>
      </dgm:t>
    </dgm:pt>
    <dgm:pt modelId="{145F9294-F3FB-49F5-97B8-39A8AC509220}" type="parTrans" cxnId="{CEDE9F0E-0367-4271-A94F-5C749C52E7D9}">
      <dgm:prSet/>
      <dgm:spPr/>
      <dgm:t>
        <a:bodyPr/>
        <a:lstStyle/>
        <a:p>
          <a:endParaRPr lang="en-US"/>
        </a:p>
      </dgm:t>
    </dgm:pt>
    <dgm:pt modelId="{8595844A-8B32-4E83-905A-DACDD74AEB2D}" type="sibTrans" cxnId="{CEDE9F0E-0367-4271-A94F-5C749C52E7D9}">
      <dgm:prSet/>
      <dgm:spPr/>
      <dgm:t>
        <a:bodyPr/>
        <a:lstStyle/>
        <a:p>
          <a:endParaRPr lang="en-US"/>
        </a:p>
      </dgm:t>
    </dgm:pt>
    <dgm:pt modelId="{9007F25F-5341-4CED-9F7B-5EACD750D687}">
      <dgm:prSet phldrT="[Text]"/>
      <dgm:spPr/>
      <dgm:t>
        <a:bodyPr/>
        <a:lstStyle/>
        <a:p>
          <a:r>
            <a:rPr lang="en-US" dirty="0" smtClean="0">
              <a:latin typeface="+mj-lt"/>
            </a:rPr>
            <a:t>Implementation</a:t>
          </a:r>
          <a:endParaRPr lang="en-US" dirty="0">
            <a:latin typeface="+mj-lt"/>
          </a:endParaRPr>
        </a:p>
      </dgm:t>
    </dgm:pt>
    <dgm:pt modelId="{B730A4A8-FA52-46EA-A9A1-26D9540EFA4B}" type="parTrans" cxnId="{B6D3E083-292F-44D2-B779-AA650B7A4A68}">
      <dgm:prSet/>
      <dgm:spPr/>
      <dgm:t>
        <a:bodyPr/>
        <a:lstStyle/>
        <a:p>
          <a:endParaRPr lang="en-US"/>
        </a:p>
      </dgm:t>
    </dgm:pt>
    <dgm:pt modelId="{EDD2A451-735D-4ACD-9AA9-D2ABFA98079E}" type="sibTrans" cxnId="{B6D3E083-292F-44D2-B779-AA650B7A4A68}">
      <dgm:prSet/>
      <dgm:spPr/>
      <dgm:t>
        <a:bodyPr/>
        <a:lstStyle/>
        <a:p>
          <a:endParaRPr lang="en-US"/>
        </a:p>
      </dgm:t>
    </dgm:pt>
    <dgm:pt modelId="{A5BEEA8D-1DBA-4F76-9116-207B0C54DE31}">
      <dgm:prSet phldrT="[Text]"/>
      <dgm:spPr/>
      <dgm:t>
        <a:bodyPr/>
        <a:lstStyle/>
        <a:p>
          <a:r>
            <a:rPr lang="en-US" dirty="0" err="1" smtClean="0">
              <a:latin typeface="+mj-lt"/>
            </a:rPr>
            <a:t>.Net</a:t>
          </a:r>
          <a:r>
            <a:rPr lang="en-US" dirty="0" smtClean="0">
              <a:latin typeface="+mj-lt"/>
            </a:rPr>
            <a:t>-based, developers with right skills are there</a:t>
          </a:r>
          <a:endParaRPr lang="en-US" dirty="0">
            <a:latin typeface="+mj-lt"/>
          </a:endParaRPr>
        </a:p>
      </dgm:t>
    </dgm:pt>
    <dgm:pt modelId="{F074B3BD-8DEA-4ED8-B3FC-A606886DD4DD}" type="parTrans" cxnId="{CB96520D-FEA1-46A8-BE29-7738C6FA45A0}">
      <dgm:prSet/>
      <dgm:spPr/>
      <dgm:t>
        <a:bodyPr/>
        <a:lstStyle/>
        <a:p>
          <a:endParaRPr lang="en-US"/>
        </a:p>
      </dgm:t>
    </dgm:pt>
    <dgm:pt modelId="{2A26195F-3D42-4715-B5AA-7C085EA42D71}" type="sibTrans" cxnId="{CB96520D-FEA1-46A8-BE29-7738C6FA45A0}">
      <dgm:prSet/>
      <dgm:spPr/>
      <dgm:t>
        <a:bodyPr/>
        <a:lstStyle/>
        <a:p>
          <a:endParaRPr lang="en-US"/>
        </a:p>
      </dgm:t>
    </dgm:pt>
    <dgm:pt modelId="{3A066A0F-DE1F-4005-BB64-5955D0318961}">
      <dgm:prSet phldrT="[Text]"/>
      <dgm:spPr/>
      <dgm:t>
        <a:bodyPr/>
        <a:lstStyle/>
        <a:p>
          <a:r>
            <a:rPr lang="en-US" dirty="0" smtClean="0">
              <a:latin typeface="+mj-lt"/>
            </a:rPr>
            <a:t>Possible to provide cloud-based service that can be used by either on-premises applications or global applications. </a:t>
          </a:r>
          <a:endParaRPr lang="en-US" dirty="0">
            <a:latin typeface="+mj-lt"/>
          </a:endParaRPr>
        </a:p>
      </dgm:t>
    </dgm:pt>
    <dgm:pt modelId="{C6922AA0-0397-4595-8733-309B29B5A9AE}" type="parTrans" cxnId="{21B6B81D-64CA-4136-9C50-53B3B9D0C4E4}">
      <dgm:prSet/>
      <dgm:spPr/>
      <dgm:t>
        <a:bodyPr/>
        <a:lstStyle/>
        <a:p>
          <a:endParaRPr lang="en-US"/>
        </a:p>
      </dgm:t>
    </dgm:pt>
    <dgm:pt modelId="{D5D0DC36-E76F-40B7-9284-92BAA8349BC9}" type="sibTrans" cxnId="{21B6B81D-64CA-4136-9C50-53B3B9D0C4E4}">
      <dgm:prSet/>
      <dgm:spPr/>
      <dgm:t>
        <a:bodyPr/>
        <a:lstStyle/>
        <a:p>
          <a:endParaRPr lang="en-US"/>
        </a:p>
      </dgm:t>
    </dgm:pt>
    <dgm:pt modelId="{8104216E-1FC4-430B-9336-56E020782363}">
      <dgm:prSet phldrT="[Text]"/>
      <dgm:spPr/>
      <dgm:t>
        <a:bodyPr/>
        <a:lstStyle/>
        <a:p>
          <a:r>
            <a:rPr lang="en-US" dirty="0" err="1" smtClean="0">
              <a:latin typeface="+mj-lt"/>
            </a:rPr>
            <a:t>Maintanance</a:t>
          </a:r>
          <a:endParaRPr lang="en-US" dirty="0">
            <a:latin typeface="+mj-lt"/>
          </a:endParaRPr>
        </a:p>
      </dgm:t>
    </dgm:pt>
    <dgm:pt modelId="{D069DD0D-C9B7-4CEF-B207-71CE11DEB679}" type="parTrans" cxnId="{FA21E5EB-05C2-47B4-9E6D-20E93E52C02A}">
      <dgm:prSet/>
      <dgm:spPr/>
      <dgm:t>
        <a:bodyPr/>
        <a:lstStyle/>
        <a:p>
          <a:endParaRPr lang="en-US"/>
        </a:p>
      </dgm:t>
    </dgm:pt>
    <dgm:pt modelId="{A8CFC582-2009-43D9-8D4B-797EFA3C8C6B}" type="sibTrans" cxnId="{FA21E5EB-05C2-47B4-9E6D-20E93E52C02A}">
      <dgm:prSet/>
      <dgm:spPr/>
      <dgm:t>
        <a:bodyPr/>
        <a:lstStyle/>
        <a:p>
          <a:endParaRPr lang="en-US"/>
        </a:p>
      </dgm:t>
    </dgm:pt>
    <dgm:pt modelId="{1C2F51C2-EFE5-4556-AA53-BD41D427E7A1}">
      <dgm:prSet phldrT="[Text]"/>
      <dgm:spPr/>
      <dgm:t>
        <a:bodyPr/>
        <a:lstStyle/>
        <a:p>
          <a:r>
            <a:rPr lang="en-US" dirty="0" smtClean="0">
              <a:latin typeface="+mj-lt"/>
            </a:rPr>
            <a:t>Users can avoid capital expenditure on hardware, software and services.</a:t>
          </a:r>
          <a:endParaRPr lang="en-US" dirty="0">
            <a:latin typeface="+mj-lt"/>
          </a:endParaRPr>
        </a:p>
      </dgm:t>
    </dgm:pt>
    <dgm:pt modelId="{E712AC64-FDBF-41FB-B11C-DDB9D950A427}" type="parTrans" cxnId="{0ABDE8F2-D1D0-4FA4-99AF-68EA5C800E12}">
      <dgm:prSet/>
      <dgm:spPr/>
      <dgm:t>
        <a:bodyPr/>
        <a:lstStyle/>
        <a:p>
          <a:endParaRPr lang="en-US"/>
        </a:p>
      </dgm:t>
    </dgm:pt>
    <dgm:pt modelId="{F27FA239-70A2-4A38-9633-5DBC5490D52D}" type="sibTrans" cxnId="{0ABDE8F2-D1D0-4FA4-99AF-68EA5C800E12}">
      <dgm:prSet/>
      <dgm:spPr/>
      <dgm:t>
        <a:bodyPr/>
        <a:lstStyle/>
        <a:p>
          <a:endParaRPr lang="en-US"/>
        </a:p>
      </dgm:t>
    </dgm:pt>
    <dgm:pt modelId="{97FF97A8-B0D6-40C3-89D0-90E294AA8E38}">
      <dgm:prSet phldrT="[Text]"/>
      <dgm:spPr/>
      <dgm:t>
        <a:bodyPr/>
        <a:lstStyle/>
        <a:p>
          <a:r>
            <a:rPr lang="en-US" dirty="0" smtClean="0">
              <a:latin typeface="+mj-lt"/>
            </a:rPr>
            <a:t>Microsoft’s data centers frees the enterprise from the responsibility and expense of managing its own servers, turning capital expenses into operating expenses.</a:t>
          </a:r>
          <a:endParaRPr lang="en-US" dirty="0">
            <a:latin typeface="+mj-lt"/>
          </a:endParaRPr>
        </a:p>
      </dgm:t>
    </dgm:pt>
    <dgm:pt modelId="{8C22404C-1068-4A93-A6C6-49EC9C0D03C0}" type="parTrans" cxnId="{60745BEF-4689-4B3C-9BF0-D3414749C85B}">
      <dgm:prSet/>
      <dgm:spPr/>
      <dgm:t>
        <a:bodyPr/>
        <a:lstStyle/>
        <a:p>
          <a:endParaRPr lang="en-US"/>
        </a:p>
      </dgm:t>
    </dgm:pt>
    <dgm:pt modelId="{FEBE7A58-01DE-48FC-8A45-478FA86BEB8C}" type="sibTrans" cxnId="{60745BEF-4689-4B3C-9BF0-D3414749C85B}">
      <dgm:prSet/>
      <dgm:spPr/>
      <dgm:t>
        <a:bodyPr/>
        <a:lstStyle/>
        <a:p>
          <a:endParaRPr lang="en-US"/>
        </a:p>
      </dgm:t>
    </dgm:pt>
    <dgm:pt modelId="{2EFEF457-3ED2-43FE-B142-D25C69F0549F}">
      <dgm:prSet phldrT="[Text]"/>
      <dgm:spPr/>
      <dgm:t>
        <a:bodyPr/>
        <a:lstStyle/>
        <a:p>
          <a:r>
            <a:rPr lang="en-US" dirty="0" smtClean="0">
              <a:latin typeface="+mj-lt"/>
            </a:rPr>
            <a:t>If the application has spikes in usage—maybe it’s an on-line store that must handle the holiday rush—letting Microsoft maintain the large server base required for this can make economic sense.</a:t>
          </a:r>
          <a:endParaRPr lang="en-US" dirty="0">
            <a:latin typeface="+mj-lt"/>
          </a:endParaRPr>
        </a:p>
      </dgm:t>
    </dgm:pt>
    <dgm:pt modelId="{407EA74E-F0EF-48C4-BDB0-8A18BBAE507B}" type="parTrans" cxnId="{F772B229-ADBF-42A6-8605-6A15F15B800D}">
      <dgm:prSet/>
      <dgm:spPr/>
      <dgm:t>
        <a:bodyPr/>
        <a:lstStyle/>
        <a:p>
          <a:endParaRPr lang="en-US"/>
        </a:p>
      </dgm:t>
    </dgm:pt>
    <dgm:pt modelId="{B45E28FD-C883-4A48-AD63-AA737D0E862D}" type="sibTrans" cxnId="{F772B229-ADBF-42A6-8605-6A15F15B800D}">
      <dgm:prSet/>
      <dgm:spPr/>
      <dgm:t>
        <a:bodyPr/>
        <a:lstStyle/>
        <a:p>
          <a:endParaRPr lang="en-US"/>
        </a:p>
      </dgm:t>
    </dgm:pt>
    <dgm:pt modelId="{2904BBE9-CD7D-4E63-B46F-E5441FB5685D}">
      <dgm:prSet phldrT="[Text]"/>
      <dgm:spPr>
        <a:effectLst>
          <a:reflection blurRad="6350" stA="50000" endA="300" endPos="38500" dist="50800" dir="5400000" sy="-100000" algn="bl" rotWithShape="0"/>
        </a:effectLst>
      </dgm:spPr>
      <dgm:t>
        <a:bodyPr/>
        <a:lstStyle/>
        <a:p>
          <a:r>
            <a:rPr lang="en-US" dirty="0" smtClean="0">
              <a:latin typeface="+mj-lt"/>
            </a:rPr>
            <a:t>Can be accessed from anywhere, handles the challenges of getting through firewalls without opening new ports for exposed applications.</a:t>
          </a:r>
          <a:endParaRPr lang="en-US" dirty="0">
            <a:latin typeface="+mj-lt"/>
          </a:endParaRPr>
        </a:p>
      </dgm:t>
    </dgm:pt>
    <dgm:pt modelId="{1F59CEB2-F904-4C66-B73C-130014338691}" type="parTrans" cxnId="{920D10A0-4386-4516-8320-C95127D80099}">
      <dgm:prSet/>
      <dgm:spPr/>
      <dgm:t>
        <a:bodyPr/>
        <a:lstStyle/>
        <a:p>
          <a:endParaRPr lang="en-US"/>
        </a:p>
      </dgm:t>
    </dgm:pt>
    <dgm:pt modelId="{F1820224-2685-495A-98A2-61A700BD8A76}" type="sibTrans" cxnId="{920D10A0-4386-4516-8320-C95127D80099}">
      <dgm:prSet/>
      <dgm:spPr/>
      <dgm:t>
        <a:bodyPr/>
        <a:lstStyle/>
        <a:p>
          <a:endParaRPr lang="en-US"/>
        </a:p>
      </dgm:t>
    </dgm:pt>
    <dgm:pt modelId="{7B53CEFD-8CED-446A-90F2-E094FD0A700B}">
      <dgm:prSet phldrT="[Text]"/>
      <dgm:spPr>
        <a:effectLst>
          <a:reflection blurRad="6350" stA="50000" endA="300" endPos="38500" dist="50800" dir="5400000" sy="-100000" algn="bl" rotWithShape="0"/>
        </a:effectLst>
      </dgm:spPr>
      <dgm:t>
        <a:bodyPr/>
        <a:lstStyle/>
        <a:p>
          <a:r>
            <a:rPr lang="en-US" dirty="0" smtClean="0">
              <a:latin typeface="+mj-lt"/>
            </a:rPr>
            <a:t>Tighter integration with existing components.</a:t>
          </a:r>
          <a:endParaRPr lang="en-US" dirty="0">
            <a:latin typeface="+mj-lt"/>
          </a:endParaRPr>
        </a:p>
      </dgm:t>
    </dgm:pt>
    <dgm:pt modelId="{3F6E18A7-48A1-4076-84E1-DF3A8054ABA2}" type="parTrans" cxnId="{87DF98A6-173F-41D0-8758-28064D3F36A8}">
      <dgm:prSet/>
      <dgm:spPr/>
      <dgm:t>
        <a:bodyPr/>
        <a:lstStyle/>
        <a:p>
          <a:endParaRPr lang="en-US"/>
        </a:p>
      </dgm:t>
    </dgm:pt>
    <dgm:pt modelId="{DFFE4913-09D9-472A-B6B3-4DFD6C3B0A2D}" type="sibTrans" cxnId="{87DF98A6-173F-41D0-8758-28064D3F36A8}">
      <dgm:prSet/>
      <dgm:spPr/>
      <dgm:t>
        <a:bodyPr/>
        <a:lstStyle/>
        <a:p>
          <a:endParaRPr lang="en-US"/>
        </a:p>
      </dgm:t>
    </dgm:pt>
    <dgm:pt modelId="{E510376F-611B-49FA-920C-7AFEABD736B3}" type="pres">
      <dgm:prSet presAssocID="{A5034E8F-7153-40FE-95B1-D69B3DBCD843}" presName="linear" presStyleCnt="0">
        <dgm:presLayoutVars>
          <dgm:dir/>
          <dgm:resizeHandles val="exact"/>
        </dgm:presLayoutVars>
      </dgm:prSet>
      <dgm:spPr/>
      <dgm:t>
        <a:bodyPr/>
        <a:lstStyle/>
        <a:p>
          <a:endParaRPr lang="en-US"/>
        </a:p>
      </dgm:t>
    </dgm:pt>
    <dgm:pt modelId="{AC515662-A9F6-4F77-A413-E79FDC4F909D}" type="pres">
      <dgm:prSet presAssocID="{B35A858B-DB00-41EA-A06C-FC199F937D6A}" presName="comp" presStyleCnt="0"/>
      <dgm:spPr/>
    </dgm:pt>
    <dgm:pt modelId="{9F26B77F-239D-4853-AF70-E8CE4A5949BD}" type="pres">
      <dgm:prSet presAssocID="{B35A858B-DB00-41EA-A06C-FC199F937D6A}" presName="box" presStyleLbl="node1" presStyleIdx="0" presStyleCnt="3" custLinFactNeighborX="1250" custLinFactNeighborY="-18000"/>
      <dgm:spPr/>
      <dgm:t>
        <a:bodyPr/>
        <a:lstStyle/>
        <a:p>
          <a:endParaRPr lang="en-US"/>
        </a:p>
      </dgm:t>
    </dgm:pt>
    <dgm:pt modelId="{BCD188B8-6FE3-455A-AC14-C29B98B0578F}" type="pres">
      <dgm:prSet presAssocID="{B35A858B-DB00-41EA-A06C-FC199F937D6A}" presName="img" presStyleLbl="fgImgPlace1" presStyleIdx="0" presStyleCnt="3" custScaleX="82540"/>
      <dgm:spPr>
        <a:blipFill rotWithShape="0">
          <a:blip xmlns:r="http://schemas.openxmlformats.org/officeDocument/2006/relationships" r:embed="rId1"/>
          <a:stretch>
            <a:fillRect/>
          </a:stretch>
        </a:blipFill>
      </dgm:spPr>
    </dgm:pt>
    <dgm:pt modelId="{BE026581-5849-4939-A3CD-A6D1A34FBBE6}" type="pres">
      <dgm:prSet presAssocID="{B35A858B-DB00-41EA-A06C-FC199F937D6A}" presName="text" presStyleLbl="node1" presStyleIdx="0" presStyleCnt="3">
        <dgm:presLayoutVars>
          <dgm:bulletEnabled val="1"/>
        </dgm:presLayoutVars>
      </dgm:prSet>
      <dgm:spPr/>
      <dgm:t>
        <a:bodyPr/>
        <a:lstStyle/>
        <a:p>
          <a:endParaRPr lang="en-US"/>
        </a:p>
      </dgm:t>
    </dgm:pt>
    <dgm:pt modelId="{3E118B07-4A77-4AB7-96A2-5E004B37354F}" type="pres">
      <dgm:prSet presAssocID="{3604DE37-1ADB-4088-B072-8C2427F0EA73}" presName="spacer" presStyleCnt="0"/>
      <dgm:spPr/>
    </dgm:pt>
    <dgm:pt modelId="{2D3EB131-B80D-4844-8BEB-5B5E67D3AC61}" type="pres">
      <dgm:prSet presAssocID="{9007F25F-5341-4CED-9F7B-5EACD750D687}" presName="comp" presStyleCnt="0"/>
      <dgm:spPr/>
    </dgm:pt>
    <dgm:pt modelId="{C9DF1601-6B88-4FED-BFB6-BF553A8F373B}" type="pres">
      <dgm:prSet presAssocID="{9007F25F-5341-4CED-9F7B-5EACD750D687}" presName="box" presStyleLbl="node1" presStyleIdx="1" presStyleCnt="3"/>
      <dgm:spPr/>
      <dgm:t>
        <a:bodyPr/>
        <a:lstStyle/>
        <a:p>
          <a:endParaRPr lang="en-US"/>
        </a:p>
      </dgm:t>
    </dgm:pt>
    <dgm:pt modelId="{C7415AA9-F1C8-43DC-968B-2594DE33910C}" type="pres">
      <dgm:prSet presAssocID="{9007F25F-5341-4CED-9F7B-5EACD750D687}" presName="img" presStyleLbl="fgImgPlace1" presStyleIdx="1" presStyleCnt="3" custScaleX="82540"/>
      <dgm:spPr>
        <a:blipFill rotWithShape="0">
          <a:blip xmlns:r="http://schemas.openxmlformats.org/officeDocument/2006/relationships" r:embed="rId2"/>
          <a:stretch>
            <a:fillRect/>
          </a:stretch>
        </a:blipFill>
      </dgm:spPr>
      <dgm:t>
        <a:bodyPr/>
        <a:lstStyle/>
        <a:p>
          <a:endParaRPr lang="en-US"/>
        </a:p>
      </dgm:t>
    </dgm:pt>
    <dgm:pt modelId="{A44A969C-40C4-4611-982D-EC5BB37B6F8B}" type="pres">
      <dgm:prSet presAssocID="{9007F25F-5341-4CED-9F7B-5EACD750D687}" presName="text" presStyleLbl="node1" presStyleIdx="1" presStyleCnt="3">
        <dgm:presLayoutVars>
          <dgm:bulletEnabled val="1"/>
        </dgm:presLayoutVars>
      </dgm:prSet>
      <dgm:spPr/>
      <dgm:t>
        <a:bodyPr/>
        <a:lstStyle/>
        <a:p>
          <a:endParaRPr lang="en-US"/>
        </a:p>
      </dgm:t>
    </dgm:pt>
    <dgm:pt modelId="{6E3BBDB4-F591-474F-BE84-EF543AB19B07}" type="pres">
      <dgm:prSet presAssocID="{EDD2A451-735D-4ACD-9AA9-D2ABFA98079E}" presName="spacer" presStyleCnt="0"/>
      <dgm:spPr/>
    </dgm:pt>
    <dgm:pt modelId="{BEFC5FD6-30A6-46A2-84FE-5894DCA67908}" type="pres">
      <dgm:prSet presAssocID="{8104216E-1FC4-430B-9336-56E020782363}" presName="comp" presStyleCnt="0"/>
      <dgm:spPr/>
    </dgm:pt>
    <dgm:pt modelId="{202F7F44-CA3F-4D9A-AF67-EE2BF0415799}" type="pres">
      <dgm:prSet presAssocID="{8104216E-1FC4-430B-9336-56E020782363}" presName="box" presStyleLbl="node1" presStyleIdx="2" presStyleCnt="3"/>
      <dgm:spPr/>
      <dgm:t>
        <a:bodyPr/>
        <a:lstStyle/>
        <a:p>
          <a:endParaRPr lang="en-US"/>
        </a:p>
      </dgm:t>
    </dgm:pt>
    <dgm:pt modelId="{C163CA71-2EA9-4259-9E9A-816CEB9E0300}" type="pres">
      <dgm:prSet presAssocID="{8104216E-1FC4-430B-9336-56E020782363}" presName="img" presStyleLbl="fgImgPlace1" presStyleIdx="2" presStyleCnt="3" custScaleX="82540"/>
      <dgm:spPr>
        <a:blipFill rotWithShape="0">
          <a:blip xmlns:r="http://schemas.openxmlformats.org/officeDocument/2006/relationships" r:embed="rId3"/>
          <a:stretch>
            <a:fillRect/>
          </a:stretch>
        </a:blipFill>
      </dgm:spPr>
    </dgm:pt>
    <dgm:pt modelId="{F7DC2326-6CDB-4402-871F-FE1CE8986FA2}" type="pres">
      <dgm:prSet presAssocID="{8104216E-1FC4-430B-9336-56E020782363}" presName="text" presStyleLbl="node1" presStyleIdx="2" presStyleCnt="3">
        <dgm:presLayoutVars>
          <dgm:bulletEnabled val="1"/>
        </dgm:presLayoutVars>
      </dgm:prSet>
      <dgm:spPr/>
      <dgm:t>
        <a:bodyPr/>
        <a:lstStyle/>
        <a:p>
          <a:endParaRPr lang="en-US"/>
        </a:p>
      </dgm:t>
    </dgm:pt>
  </dgm:ptLst>
  <dgm:cxnLst>
    <dgm:cxn modelId="{06998009-3AC5-4551-B0D6-4B5DE9132A63}" type="presOf" srcId="{8104216E-1FC4-430B-9336-56E020782363}" destId="{202F7F44-CA3F-4D9A-AF67-EE2BF0415799}" srcOrd="0" destOrd="0" presId="urn:microsoft.com/office/officeart/2005/8/layout/vList4#2"/>
    <dgm:cxn modelId="{CB96520D-FEA1-46A8-BE29-7738C6FA45A0}" srcId="{9007F25F-5341-4CED-9F7B-5EACD750D687}" destId="{A5BEEA8D-1DBA-4F76-9116-207B0C54DE31}" srcOrd="0" destOrd="0" parTransId="{F074B3BD-8DEA-4ED8-B3FC-A606886DD4DD}" sibTransId="{2A26195F-3D42-4715-B5AA-7C085EA42D71}"/>
    <dgm:cxn modelId="{0889B35C-66B0-4EE8-B133-E9AC9ACEBDDE}" type="presOf" srcId="{1C2F51C2-EFE5-4556-AA53-BD41D427E7A1}" destId="{F7DC2326-6CDB-4402-871F-FE1CE8986FA2}" srcOrd="1" destOrd="1" presId="urn:microsoft.com/office/officeart/2005/8/layout/vList4#2"/>
    <dgm:cxn modelId="{D3F54029-F04B-4B30-B967-6506356A58B1}" type="presOf" srcId="{0A96DE8D-ADD1-46AB-9A34-51F8ADAD8507}" destId="{9F26B77F-239D-4853-AF70-E8CE4A5949BD}" srcOrd="0" destOrd="1" presId="urn:microsoft.com/office/officeart/2005/8/layout/vList4#2"/>
    <dgm:cxn modelId="{0ABDE8F2-D1D0-4FA4-99AF-68EA5C800E12}" srcId="{8104216E-1FC4-430B-9336-56E020782363}" destId="{1C2F51C2-EFE5-4556-AA53-BD41D427E7A1}" srcOrd="0" destOrd="0" parTransId="{E712AC64-FDBF-41FB-B11C-DDB9D950A427}" sibTransId="{F27FA239-70A2-4A38-9633-5DBC5490D52D}"/>
    <dgm:cxn modelId="{B6D3E083-292F-44D2-B779-AA650B7A4A68}" srcId="{A5034E8F-7153-40FE-95B1-D69B3DBCD843}" destId="{9007F25F-5341-4CED-9F7B-5EACD750D687}" srcOrd="1" destOrd="0" parTransId="{B730A4A8-FA52-46EA-A9A1-26D9540EFA4B}" sibTransId="{EDD2A451-735D-4ACD-9AA9-D2ABFA98079E}"/>
    <dgm:cxn modelId="{87DF98A6-173F-41D0-8758-28064D3F36A8}" srcId="{B35A858B-DB00-41EA-A06C-FC199F937D6A}" destId="{7B53CEFD-8CED-446A-90F2-E094FD0A700B}" srcOrd="3" destOrd="0" parTransId="{3F6E18A7-48A1-4076-84E1-DF3A8054ABA2}" sibTransId="{DFFE4913-09D9-472A-B6B3-4DFD6C3B0A2D}"/>
    <dgm:cxn modelId="{5887C556-6C13-4976-9BF0-E7C2D18CA6B2}" type="presOf" srcId="{B35A858B-DB00-41EA-A06C-FC199F937D6A}" destId="{9F26B77F-239D-4853-AF70-E8CE4A5949BD}" srcOrd="0" destOrd="0" presId="urn:microsoft.com/office/officeart/2005/8/layout/vList4#2"/>
    <dgm:cxn modelId="{A6F1822A-27EA-41EE-9861-DCD192510056}" type="presOf" srcId="{97FF97A8-B0D6-40C3-89D0-90E294AA8E38}" destId="{202F7F44-CA3F-4D9A-AF67-EE2BF0415799}" srcOrd="0" destOrd="2" presId="urn:microsoft.com/office/officeart/2005/8/layout/vList4#2"/>
    <dgm:cxn modelId="{CEDE9F0E-0367-4271-A94F-5C749C52E7D9}" srcId="{B35A858B-DB00-41EA-A06C-FC199F937D6A}" destId="{E7DAA911-DAB9-4C2D-AA7D-307E4DDB76B2}" srcOrd="1" destOrd="0" parTransId="{145F9294-F3FB-49F5-97B8-39A8AC509220}" sibTransId="{8595844A-8B32-4E83-905A-DACDD74AEB2D}"/>
    <dgm:cxn modelId="{44B42382-2F8B-4065-9A3B-02B3F0CCE6BE}" type="presOf" srcId="{0A96DE8D-ADD1-46AB-9A34-51F8ADAD8507}" destId="{BE026581-5849-4939-A3CD-A6D1A34FBBE6}" srcOrd="1" destOrd="1" presId="urn:microsoft.com/office/officeart/2005/8/layout/vList4#2"/>
    <dgm:cxn modelId="{CB2CBA3E-CA02-4320-8C5E-6F328DCF3A27}" type="presOf" srcId="{3A066A0F-DE1F-4005-BB64-5955D0318961}" destId="{C9DF1601-6B88-4FED-BFB6-BF553A8F373B}" srcOrd="0" destOrd="2" presId="urn:microsoft.com/office/officeart/2005/8/layout/vList4#2"/>
    <dgm:cxn modelId="{673D6C07-0079-44E8-A831-977D3F995CA4}" type="presOf" srcId="{3A066A0F-DE1F-4005-BB64-5955D0318961}" destId="{A44A969C-40C4-4611-982D-EC5BB37B6F8B}" srcOrd="1" destOrd="2" presId="urn:microsoft.com/office/officeart/2005/8/layout/vList4#2"/>
    <dgm:cxn modelId="{44B440A4-957A-41DC-8630-F9910E7751C8}" type="presOf" srcId="{8104216E-1FC4-430B-9336-56E020782363}" destId="{F7DC2326-6CDB-4402-871F-FE1CE8986FA2}" srcOrd="1" destOrd="0" presId="urn:microsoft.com/office/officeart/2005/8/layout/vList4#2"/>
    <dgm:cxn modelId="{AE64C9E1-C8F2-4B9B-BF63-F6527B9837BB}" srcId="{A5034E8F-7153-40FE-95B1-D69B3DBCD843}" destId="{B35A858B-DB00-41EA-A06C-FC199F937D6A}" srcOrd="0" destOrd="0" parTransId="{D2DDDDD5-87E7-4F5C-8C07-99829C7AFAEC}" sibTransId="{3604DE37-1ADB-4088-B072-8C2427F0EA73}"/>
    <dgm:cxn modelId="{C5A6A491-8B86-4F09-B4F8-A0FDB2B2589F}" type="presOf" srcId="{9007F25F-5341-4CED-9F7B-5EACD750D687}" destId="{A44A969C-40C4-4611-982D-EC5BB37B6F8B}" srcOrd="1" destOrd="0" presId="urn:microsoft.com/office/officeart/2005/8/layout/vList4#2"/>
    <dgm:cxn modelId="{AAAE8643-B6C8-4F4C-BFE9-C7491F4633BC}" type="presOf" srcId="{E7DAA911-DAB9-4C2D-AA7D-307E4DDB76B2}" destId="{BE026581-5849-4939-A3CD-A6D1A34FBBE6}" srcOrd="1" destOrd="2" presId="urn:microsoft.com/office/officeart/2005/8/layout/vList4#2"/>
    <dgm:cxn modelId="{A9D975A2-9371-4162-AABD-2E858089A9FC}" srcId="{B35A858B-DB00-41EA-A06C-FC199F937D6A}" destId="{0A96DE8D-ADD1-46AB-9A34-51F8ADAD8507}" srcOrd="0" destOrd="0" parTransId="{5C8494F0-01C0-4B24-B2B5-C4A4932300D6}" sibTransId="{14B692C3-3608-4B88-9A38-021E00491C77}"/>
    <dgm:cxn modelId="{6D290647-EE75-48FC-B0B4-466D8DFBA5F8}" type="presOf" srcId="{7B53CEFD-8CED-446A-90F2-E094FD0A700B}" destId="{BE026581-5849-4939-A3CD-A6D1A34FBBE6}" srcOrd="1" destOrd="4" presId="urn:microsoft.com/office/officeart/2005/8/layout/vList4#2"/>
    <dgm:cxn modelId="{AE415930-23DD-48D7-9DF0-5CD34800F537}" type="presOf" srcId="{A5BEEA8D-1DBA-4F76-9116-207B0C54DE31}" destId="{C9DF1601-6B88-4FED-BFB6-BF553A8F373B}" srcOrd="0" destOrd="1" presId="urn:microsoft.com/office/officeart/2005/8/layout/vList4#2"/>
    <dgm:cxn modelId="{3E360ED9-4FF3-4924-95FE-2046C0A08DDE}" type="presOf" srcId="{E7DAA911-DAB9-4C2D-AA7D-307E4DDB76B2}" destId="{9F26B77F-239D-4853-AF70-E8CE4A5949BD}" srcOrd="0" destOrd="2" presId="urn:microsoft.com/office/officeart/2005/8/layout/vList4#2"/>
    <dgm:cxn modelId="{65CC744E-3B85-469E-995C-09B8E4F55D19}" type="presOf" srcId="{2EFEF457-3ED2-43FE-B142-D25C69F0549F}" destId="{202F7F44-CA3F-4D9A-AF67-EE2BF0415799}" srcOrd="0" destOrd="3" presId="urn:microsoft.com/office/officeart/2005/8/layout/vList4#2"/>
    <dgm:cxn modelId="{21B6B81D-64CA-4136-9C50-53B3B9D0C4E4}" srcId="{9007F25F-5341-4CED-9F7B-5EACD750D687}" destId="{3A066A0F-DE1F-4005-BB64-5955D0318961}" srcOrd="1" destOrd="0" parTransId="{C6922AA0-0397-4595-8733-309B29B5A9AE}" sibTransId="{D5D0DC36-E76F-40B7-9284-92BAA8349BC9}"/>
    <dgm:cxn modelId="{0A051CE3-5B88-4A4F-9EFD-8AA50F63B47D}" type="presOf" srcId="{B35A858B-DB00-41EA-A06C-FC199F937D6A}" destId="{BE026581-5849-4939-A3CD-A6D1A34FBBE6}" srcOrd="1" destOrd="0" presId="urn:microsoft.com/office/officeart/2005/8/layout/vList4#2"/>
    <dgm:cxn modelId="{D8DC8134-E1D6-422C-A603-3AF77A8CC1BF}" type="presOf" srcId="{7B53CEFD-8CED-446A-90F2-E094FD0A700B}" destId="{9F26B77F-239D-4853-AF70-E8CE4A5949BD}" srcOrd="0" destOrd="4" presId="urn:microsoft.com/office/officeart/2005/8/layout/vList4#2"/>
    <dgm:cxn modelId="{FA21E5EB-05C2-47B4-9E6D-20E93E52C02A}" srcId="{A5034E8F-7153-40FE-95B1-D69B3DBCD843}" destId="{8104216E-1FC4-430B-9336-56E020782363}" srcOrd="2" destOrd="0" parTransId="{D069DD0D-C9B7-4CEF-B207-71CE11DEB679}" sibTransId="{A8CFC582-2009-43D9-8D4B-797EFA3C8C6B}"/>
    <dgm:cxn modelId="{38DC59C5-E132-4E97-ABAE-2FC72ACF6485}" type="presOf" srcId="{9007F25F-5341-4CED-9F7B-5EACD750D687}" destId="{C9DF1601-6B88-4FED-BFB6-BF553A8F373B}" srcOrd="0" destOrd="0" presId="urn:microsoft.com/office/officeart/2005/8/layout/vList4#2"/>
    <dgm:cxn modelId="{ADA03EDD-AC0E-46AE-BF32-3344F10F2F44}" type="presOf" srcId="{2EFEF457-3ED2-43FE-B142-D25C69F0549F}" destId="{F7DC2326-6CDB-4402-871F-FE1CE8986FA2}" srcOrd="1" destOrd="3" presId="urn:microsoft.com/office/officeart/2005/8/layout/vList4#2"/>
    <dgm:cxn modelId="{920D10A0-4386-4516-8320-C95127D80099}" srcId="{B35A858B-DB00-41EA-A06C-FC199F937D6A}" destId="{2904BBE9-CD7D-4E63-B46F-E5441FB5685D}" srcOrd="2" destOrd="0" parTransId="{1F59CEB2-F904-4C66-B73C-130014338691}" sibTransId="{F1820224-2685-495A-98A2-61A700BD8A76}"/>
    <dgm:cxn modelId="{35B33B0D-215C-4039-BA15-EBC8FB0209BF}" type="presOf" srcId="{97FF97A8-B0D6-40C3-89D0-90E294AA8E38}" destId="{F7DC2326-6CDB-4402-871F-FE1CE8986FA2}" srcOrd="1" destOrd="2" presId="urn:microsoft.com/office/officeart/2005/8/layout/vList4#2"/>
    <dgm:cxn modelId="{723D1F5D-BC5F-4654-833E-892086E1AA01}" type="presOf" srcId="{2904BBE9-CD7D-4E63-B46F-E5441FB5685D}" destId="{BE026581-5849-4939-A3CD-A6D1A34FBBE6}" srcOrd="1" destOrd="3" presId="urn:microsoft.com/office/officeart/2005/8/layout/vList4#2"/>
    <dgm:cxn modelId="{48827266-8203-4C65-A348-7D6412848D37}" type="presOf" srcId="{A5034E8F-7153-40FE-95B1-D69B3DBCD843}" destId="{E510376F-611B-49FA-920C-7AFEABD736B3}" srcOrd="0" destOrd="0" presId="urn:microsoft.com/office/officeart/2005/8/layout/vList4#2"/>
    <dgm:cxn modelId="{60745BEF-4689-4B3C-9BF0-D3414749C85B}" srcId="{8104216E-1FC4-430B-9336-56E020782363}" destId="{97FF97A8-B0D6-40C3-89D0-90E294AA8E38}" srcOrd="1" destOrd="0" parTransId="{8C22404C-1068-4A93-A6C6-49EC9C0D03C0}" sibTransId="{FEBE7A58-01DE-48FC-8A45-478FA86BEB8C}"/>
    <dgm:cxn modelId="{B36D5027-A721-4176-8D33-9992B417B202}" type="presOf" srcId="{1C2F51C2-EFE5-4556-AA53-BD41D427E7A1}" destId="{202F7F44-CA3F-4D9A-AF67-EE2BF0415799}" srcOrd="0" destOrd="1" presId="urn:microsoft.com/office/officeart/2005/8/layout/vList4#2"/>
    <dgm:cxn modelId="{7423C324-B2C6-4B62-AB06-ECB8AD70C6C9}" type="presOf" srcId="{A5BEEA8D-1DBA-4F76-9116-207B0C54DE31}" destId="{A44A969C-40C4-4611-982D-EC5BB37B6F8B}" srcOrd="1" destOrd="1" presId="urn:microsoft.com/office/officeart/2005/8/layout/vList4#2"/>
    <dgm:cxn modelId="{367631DD-4B11-4D2E-A078-61BABE1F894C}" type="presOf" srcId="{2904BBE9-CD7D-4E63-B46F-E5441FB5685D}" destId="{9F26B77F-239D-4853-AF70-E8CE4A5949BD}" srcOrd="0" destOrd="3" presId="urn:microsoft.com/office/officeart/2005/8/layout/vList4#2"/>
    <dgm:cxn modelId="{F772B229-ADBF-42A6-8605-6A15F15B800D}" srcId="{8104216E-1FC4-430B-9336-56E020782363}" destId="{2EFEF457-3ED2-43FE-B142-D25C69F0549F}" srcOrd="2" destOrd="0" parTransId="{407EA74E-F0EF-48C4-BDB0-8A18BBAE507B}" sibTransId="{B45E28FD-C883-4A48-AD63-AA737D0E862D}"/>
    <dgm:cxn modelId="{DADA5709-9F7F-4634-A622-D55D48B147AD}" type="presParOf" srcId="{E510376F-611B-49FA-920C-7AFEABD736B3}" destId="{AC515662-A9F6-4F77-A413-E79FDC4F909D}" srcOrd="0" destOrd="0" presId="urn:microsoft.com/office/officeart/2005/8/layout/vList4#2"/>
    <dgm:cxn modelId="{E92D14E3-5E70-4C22-9187-2ADEFF9708A6}" type="presParOf" srcId="{AC515662-A9F6-4F77-A413-E79FDC4F909D}" destId="{9F26B77F-239D-4853-AF70-E8CE4A5949BD}" srcOrd="0" destOrd="0" presId="urn:microsoft.com/office/officeart/2005/8/layout/vList4#2"/>
    <dgm:cxn modelId="{B6CA5BC3-56B2-43E3-B6A3-9AE658810B34}" type="presParOf" srcId="{AC515662-A9F6-4F77-A413-E79FDC4F909D}" destId="{BCD188B8-6FE3-455A-AC14-C29B98B0578F}" srcOrd="1" destOrd="0" presId="urn:microsoft.com/office/officeart/2005/8/layout/vList4#2"/>
    <dgm:cxn modelId="{06DB7071-9F50-41E7-8B95-AB22076DB551}" type="presParOf" srcId="{AC515662-A9F6-4F77-A413-E79FDC4F909D}" destId="{BE026581-5849-4939-A3CD-A6D1A34FBBE6}" srcOrd="2" destOrd="0" presId="urn:microsoft.com/office/officeart/2005/8/layout/vList4#2"/>
    <dgm:cxn modelId="{BFD0E303-ECE8-41AA-86F3-1C4C3CA7215A}" type="presParOf" srcId="{E510376F-611B-49FA-920C-7AFEABD736B3}" destId="{3E118B07-4A77-4AB7-96A2-5E004B37354F}" srcOrd="1" destOrd="0" presId="urn:microsoft.com/office/officeart/2005/8/layout/vList4#2"/>
    <dgm:cxn modelId="{F41C7FEE-1E39-4074-A31A-90DCA3359A67}" type="presParOf" srcId="{E510376F-611B-49FA-920C-7AFEABD736B3}" destId="{2D3EB131-B80D-4844-8BEB-5B5E67D3AC61}" srcOrd="2" destOrd="0" presId="urn:microsoft.com/office/officeart/2005/8/layout/vList4#2"/>
    <dgm:cxn modelId="{F3415C68-53A9-4962-ABD1-EAF4C9B4EAC1}" type="presParOf" srcId="{2D3EB131-B80D-4844-8BEB-5B5E67D3AC61}" destId="{C9DF1601-6B88-4FED-BFB6-BF553A8F373B}" srcOrd="0" destOrd="0" presId="urn:microsoft.com/office/officeart/2005/8/layout/vList4#2"/>
    <dgm:cxn modelId="{9A6DCD6C-50E9-4E22-BEC3-FAE549A3DA3B}" type="presParOf" srcId="{2D3EB131-B80D-4844-8BEB-5B5E67D3AC61}" destId="{C7415AA9-F1C8-43DC-968B-2594DE33910C}" srcOrd="1" destOrd="0" presId="urn:microsoft.com/office/officeart/2005/8/layout/vList4#2"/>
    <dgm:cxn modelId="{6E43D5B9-C82D-40D8-9ED2-14E93CBFBC5F}" type="presParOf" srcId="{2D3EB131-B80D-4844-8BEB-5B5E67D3AC61}" destId="{A44A969C-40C4-4611-982D-EC5BB37B6F8B}" srcOrd="2" destOrd="0" presId="urn:microsoft.com/office/officeart/2005/8/layout/vList4#2"/>
    <dgm:cxn modelId="{1EAC6D07-695E-40C3-827E-9E3AD673EC23}" type="presParOf" srcId="{E510376F-611B-49FA-920C-7AFEABD736B3}" destId="{6E3BBDB4-F591-474F-BE84-EF543AB19B07}" srcOrd="3" destOrd="0" presId="urn:microsoft.com/office/officeart/2005/8/layout/vList4#2"/>
    <dgm:cxn modelId="{637EC711-27C0-4D59-B29F-E34F86A55824}" type="presParOf" srcId="{E510376F-611B-49FA-920C-7AFEABD736B3}" destId="{BEFC5FD6-30A6-46A2-84FE-5894DCA67908}" srcOrd="4" destOrd="0" presId="urn:microsoft.com/office/officeart/2005/8/layout/vList4#2"/>
    <dgm:cxn modelId="{B96C52B1-543F-4372-ADD4-B54E6CF8BE8A}" type="presParOf" srcId="{BEFC5FD6-30A6-46A2-84FE-5894DCA67908}" destId="{202F7F44-CA3F-4D9A-AF67-EE2BF0415799}" srcOrd="0" destOrd="0" presId="urn:microsoft.com/office/officeart/2005/8/layout/vList4#2"/>
    <dgm:cxn modelId="{D00CEA60-0182-465A-BBB0-40C601D495F3}" type="presParOf" srcId="{BEFC5FD6-30A6-46A2-84FE-5894DCA67908}" destId="{C163CA71-2EA9-4259-9E9A-816CEB9E0300}" srcOrd="1" destOrd="0" presId="urn:microsoft.com/office/officeart/2005/8/layout/vList4#2"/>
    <dgm:cxn modelId="{80D1B61E-2543-4ABF-9A76-F184D6579648}" type="presParOf" srcId="{BEFC5FD6-30A6-46A2-84FE-5894DCA67908}" destId="{F7DC2326-6CDB-4402-871F-FE1CE8986FA2}" srcOrd="2" destOrd="0" presId="urn:microsoft.com/office/officeart/2005/8/layout/vList4#2"/>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EFBCE-6455-4B85-811F-EFB8D0CB2827}">
      <dsp:nvSpPr>
        <dsp:cNvPr id="0" name=""/>
        <dsp:cNvSpPr/>
      </dsp:nvSpPr>
      <dsp:spPr>
        <a:xfrm>
          <a:off x="0" y="0"/>
          <a:ext cx="3200400" cy="425834"/>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Travel and transportation</a:t>
          </a:r>
          <a:endParaRPr lang="en-US" sz="1600" kern="1200" dirty="0">
            <a:latin typeface="+mj-lt"/>
          </a:endParaRPr>
        </a:p>
      </dsp:txBody>
      <dsp:txXfrm>
        <a:off x="682663" y="0"/>
        <a:ext cx="2517736" cy="425834"/>
      </dsp:txXfrm>
    </dsp:sp>
    <dsp:sp modelId="{D72E7893-B7DC-463A-9EDE-6160C6BF4D74}">
      <dsp:nvSpPr>
        <dsp:cNvPr id="0" name=""/>
        <dsp:cNvSpPr/>
      </dsp:nvSpPr>
      <dsp:spPr>
        <a:xfrm>
          <a:off x="49771" y="51910"/>
          <a:ext cx="334416" cy="340667"/>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87552-3EC9-49DF-9316-449D52CFCEAF}">
      <dsp:nvSpPr>
        <dsp:cNvPr id="0" name=""/>
        <dsp:cNvSpPr/>
      </dsp:nvSpPr>
      <dsp:spPr>
        <a:xfrm>
          <a:off x="0" y="468417"/>
          <a:ext cx="3200400" cy="425834"/>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Healthcare</a:t>
          </a:r>
        </a:p>
      </dsp:txBody>
      <dsp:txXfrm>
        <a:off x="682663" y="468417"/>
        <a:ext cx="2517736" cy="425834"/>
      </dsp:txXfrm>
    </dsp:sp>
    <dsp:sp modelId="{53516C02-3544-434D-AD85-236134C72161}">
      <dsp:nvSpPr>
        <dsp:cNvPr id="0" name=""/>
        <dsp:cNvSpPr/>
      </dsp:nvSpPr>
      <dsp:spPr>
        <a:xfrm>
          <a:off x="49771" y="519112"/>
          <a:ext cx="334416" cy="340667"/>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C10C7-E8EA-4BF0-860D-375789FAFB8A}">
      <dsp:nvSpPr>
        <dsp:cNvPr id="0" name=""/>
        <dsp:cNvSpPr/>
      </dsp:nvSpPr>
      <dsp:spPr>
        <a:xfrm>
          <a:off x="0" y="936835"/>
          <a:ext cx="3200400" cy="425834"/>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Logistics</a:t>
          </a:r>
        </a:p>
      </dsp:txBody>
      <dsp:txXfrm>
        <a:off x="682663" y="936835"/>
        <a:ext cx="2517736" cy="425834"/>
      </dsp:txXfrm>
    </dsp:sp>
    <dsp:sp modelId="{7C20AFF9-7B90-4758-A4EC-02144B08E457}">
      <dsp:nvSpPr>
        <dsp:cNvPr id="0" name=""/>
        <dsp:cNvSpPr/>
      </dsp:nvSpPr>
      <dsp:spPr>
        <a:xfrm>
          <a:off x="49771" y="986314"/>
          <a:ext cx="334416" cy="340667"/>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AEBED-BEC2-42EE-834B-B4A2A00D0E10}">
      <dsp:nvSpPr>
        <dsp:cNvPr id="0" name=""/>
        <dsp:cNvSpPr/>
      </dsp:nvSpPr>
      <dsp:spPr>
        <a:xfrm>
          <a:off x="0" y="1405253"/>
          <a:ext cx="3200400" cy="425834"/>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Banking</a:t>
          </a:r>
        </a:p>
      </dsp:txBody>
      <dsp:txXfrm>
        <a:off x="682663" y="1405253"/>
        <a:ext cx="2517736" cy="425834"/>
      </dsp:txXfrm>
    </dsp:sp>
    <dsp:sp modelId="{01BC1209-3745-442C-AFA2-FE143AB2CC36}">
      <dsp:nvSpPr>
        <dsp:cNvPr id="0" name=""/>
        <dsp:cNvSpPr/>
      </dsp:nvSpPr>
      <dsp:spPr>
        <a:xfrm>
          <a:off x="49771" y="1453516"/>
          <a:ext cx="334416" cy="340667"/>
        </a:xfrm>
        <a:prstGeom prst="roundRect">
          <a:avLst>
            <a:gd name="adj" fmla="val 10000"/>
          </a:avLst>
        </a:prstGeom>
        <a:blipFill rotWithShape="0">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8C532E-7F11-471E-9D3E-A392D587D5EF}">
      <dsp:nvSpPr>
        <dsp:cNvPr id="0" name=""/>
        <dsp:cNvSpPr/>
      </dsp:nvSpPr>
      <dsp:spPr>
        <a:xfrm>
          <a:off x="0" y="1873671"/>
          <a:ext cx="3200400" cy="425834"/>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Finances</a:t>
          </a:r>
        </a:p>
      </dsp:txBody>
      <dsp:txXfrm>
        <a:off x="682663" y="1873671"/>
        <a:ext cx="2517736" cy="425834"/>
      </dsp:txXfrm>
    </dsp:sp>
    <dsp:sp modelId="{D8A454E3-8FD4-408D-9A67-AB6B7325D4EA}">
      <dsp:nvSpPr>
        <dsp:cNvPr id="0" name=""/>
        <dsp:cNvSpPr/>
      </dsp:nvSpPr>
      <dsp:spPr>
        <a:xfrm>
          <a:off x="49771" y="1920717"/>
          <a:ext cx="334416" cy="340667"/>
        </a:xfrm>
        <a:prstGeom prst="roundRect">
          <a:avLst>
            <a:gd name="adj" fmla="val 10000"/>
          </a:avLst>
        </a:prstGeom>
        <a:blipFill rotWithShape="0">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0E0F1E-887A-4D0A-8B21-65939385BAA5}">
      <dsp:nvSpPr>
        <dsp:cNvPr id="0" name=""/>
        <dsp:cNvSpPr/>
      </dsp:nvSpPr>
      <dsp:spPr>
        <a:xfrm>
          <a:off x="0" y="2342089"/>
          <a:ext cx="3200400" cy="425834"/>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mj-lt"/>
            </a:rPr>
            <a:t>Insurance</a:t>
          </a:r>
          <a:endParaRPr lang="en-US" sz="1600" kern="1200" dirty="0">
            <a:latin typeface="+mj-lt"/>
          </a:endParaRPr>
        </a:p>
      </dsp:txBody>
      <dsp:txXfrm>
        <a:off x="682663" y="2342089"/>
        <a:ext cx="2517736" cy="425834"/>
      </dsp:txXfrm>
    </dsp:sp>
    <dsp:sp modelId="{FB0CAA9A-91ED-44A8-9D09-DB37A5B821D4}">
      <dsp:nvSpPr>
        <dsp:cNvPr id="0" name=""/>
        <dsp:cNvSpPr/>
      </dsp:nvSpPr>
      <dsp:spPr>
        <a:xfrm>
          <a:off x="49771" y="2387916"/>
          <a:ext cx="334416" cy="340667"/>
        </a:xfrm>
        <a:prstGeom prst="roundRect">
          <a:avLst>
            <a:gd name="adj" fmla="val 10000"/>
          </a:avLst>
        </a:prstGeom>
        <a:blipFill rotWithShape="0">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6B77F-239D-4853-AF70-E8CE4A5949BD}">
      <dsp:nvSpPr>
        <dsp:cNvPr id="0" name=""/>
        <dsp:cNvSpPr/>
      </dsp:nvSpPr>
      <dsp:spPr>
        <a:xfrm>
          <a:off x="0" y="0"/>
          <a:ext cx="6400800" cy="1270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reflection blurRad="6350" stA="50000" endA="300" endPos="38500" dist="50800" dir="5400000" sy="-100000" algn="bl" rotWithShape="0"/>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latin typeface="+mj-lt"/>
            </a:rPr>
            <a:t>Design</a:t>
          </a:r>
          <a:endParaRPr lang="en-US" sz="13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Easy to design and implement since relational storage is provided.</a:t>
          </a:r>
          <a:endParaRPr lang="en-US" sz="10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Provides highly available and secure service which is easy to program and provision.</a:t>
          </a:r>
          <a:endParaRPr lang="en-US" sz="10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Can be accessed from anywhere, handles the challenges of getting through firewalls without opening new ports for exposed applications.</a:t>
          </a:r>
          <a:endParaRPr lang="en-US" sz="10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Tighter integration with existing components.</a:t>
          </a:r>
          <a:endParaRPr lang="en-US" sz="1000" kern="1200" dirty="0">
            <a:latin typeface="+mj-lt"/>
          </a:endParaRPr>
        </a:p>
      </dsp:txBody>
      <dsp:txXfrm>
        <a:off x="1407159" y="0"/>
        <a:ext cx="4993640" cy="1270000"/>
      </dsp:txXfrm>
    </dsp:sp>
    <dsp:sp modelId="{BCD188B8-6FE3-455A-AC14-C29B98B0578F}">
      <dsp:nvSpPr>
        <dsp:cNvPr id="0" name=""/>
        <dsp:cNvSpPr/>
      </dsp:nvSpPr>
      <dsp:spPr>
        <a:xfrm>
          <a:off x="238757" y="127000"/>
          <a:ext cx="1056644" cy="1016000"/>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DF1601-6B88-4FED-BFB6-BF553A8F373B}">
      <dsp:nvSpPr>
        <dsp:cNvPr id="0" name=""/>
        <dsp:cNvSpPr/>
      </dsp:nvSpPr>
      <dsp:spPr>
        <a:xfrm>
          <a:off x="0" y="1397000"/>
          <a:ext cx="6400800" cy="1270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latin typeface="+mj-lt"/>
            </a:rPr>
            <a:t>Implementation</a:t>
          </a:r>
          <a:endParaRPr lang="en-US" sz="1300" kern="1200" dirty="0">
            <a:latin typeface="+mj-lt"/>
          </a:endParaRPr>
        </a:p>
        <a:p>
          <a:pPr marL="57150" lvl="1" indent="-57150" algn="l" defTabSz="444500">
            <a:lnSpc>
              <a:spcPct val="90000"/>
            </a:lnSpc>
            <a:spcBef>
              <a:spcPct val="0"/>
            </a:spcBef>
            <a:spcAft>
              <a:spcPct val="15000"/>
            </a:spcAft>
            <a:buChar char="••"/>
          </a:pPr>
          <a:r>
            <a:rPr lang="en-US" sz="1000" kern="1200" dirty="0" err="1" smtClean="0">
              <a:latin typeface="+mj-lt"/>
            </a:rPr>
            <a:t>.Net</a:t>
          </a:r>
          <a:r>
            <a:rPr lang="en-US" sz="1000" kern="1200" dirty="0" smtClean="0">
              <a:latin typeface="+mj-lt"/>
            </a:rPr>
            <a:t>-based, developers with right skills are there</a:t>
          </a:r>
          <a:endParaRPr lang="en-US" sz="10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Possible to provide cloud-based service that can be used by either on-premises applications or global applications. </a:t>
          </a:r>
          <a:endParaRPr lang="en-US" sz="1000" kern="1200" dirty="0">
            <a:latin typeface="+mj-lt"/>
          </a:endParaRPr>
        </a:p>
      </dsp:txBody>
      <dsp:txXfrm>
        <a:off x="1407159" y="1397000"/>
        <a:ext cx="4993640" cy="1270000"/>
      </dsp:txXfrm>
    </dsp:sp>
    <dsp:sp modelId="{C7415AA9-F1C8-43DC-968B-2594DE33910C}">
      <dsp:nvSpPr>
        <dsp:cNvPr id="0" name=""/>
        <dsp:cNvSpPr/>
      </dsp:nvSpPr>
      <dsp:spPr>
        <a:xfrm>
          <a:off x="238757" y="1523999"/>
          <a:ext cx="1056644" cy="1016000"/>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F7F44-CA3F-4D9A-AF67-EE2BF0415799}">
      <dsp:nvSpPr>
        <dsp:cNvPr id="0" name=""/>
        <dsp:cNvSpPr/>
      </dsp:nvSpPr>
      <dsp:spPr>
        <a:xfrm>
          <a:off x="0" y="2794000"/>
          <a:ext cx="6400800" cy="1270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err="1" smtClean="0">
              <a:latin typeface="+mj-lt"/>
            </a:rPr>
            <a:t>Maintanance</a:t>
          </a:r>
          <a:endParaRPr lang="en-US" sz="13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Users can avoid capital expenditure on hardware, software and services.</a:t>
          </a:r>
          <a:endParaRPr lang="en-US" sz="10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Microsoft’s data centers frees the enterprise from the responsibility and expense of managing its own servers, turning capital expenses into operating expenses.</a:t>
          </a:r>
          <a:endParaRPr lang="en-US" sz="1000" kern="1200" dirty="0">
            <a:latin typeface="+mj-lt"/>
          </a:endParaRPr>
        </a:p>
        <a:p>
          <a:pPr marL="57150" lvl="1" indent="-57150" algn="l" defTabSz="444500">
            <a:lnSpc>
              <a:spcPct val="90000"/>
            </a:lnSpc>
            <a:spcBef>
              <a:spcPct val="0"/>
            </a:spcBef>
            <a:spcAft>
              <a:spcPct val="15000"/>
            </a:spcAft>
            <a:buChar char="••"/>
          </a:pPr>
          <a:r>
            <a:rPr lang="en-US" sz="1000" kern="1200" dirty="0" smtClean="0">
              <a:latin typeface="+mj-lt"/>
            </a:rPr>
            <a:t>If the application has spikes in usage—maybe it’s an on-line store that must handle the holiday rush—letting Microsoft maintain the large server base required for this can make economic sense.</a:t>
          </a:r>
          <a:endParaRPr lang="en-US" sz="1000" kern="1200" dirty="0">
            <a:latin typeface="+mj-lt"/>
          </a:endParaRPr>
        </a:p>
      </dsp:txBody>
      <dsp:txXfrm>
        <a:off x="1407159" y="2794000"/>
        <a:ext cx="4993640" cy="1270000"/>
      </dsp:txXfrm>
    </dsp:sp>
    <dsp:sp modelId="{C163CA71-2EA9-4259-9E9A-816CEB9E0300}">
      <dsp:nvSpPr>
        <dsp:cNvPr id="0" name=""/>
        <dsp:cNvSpPr/>
      </dsp:nvSpPr>
      <dsp:spPr>
        <a:xfrm>
          <a:off x="238757" y="2921000"/>
          <a:ext cx="1056644" cy="1016000"/>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DF2E21-0E1D-4E6B-A216-F6C6909C7676}" type="datetimeFigureOut">
              <a:rPr lang="en-US" smtClean="0"/>
              <a:pPr/>
              <a:t>5/1/2010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BCCFE34-C03D-44EB-9156-C15A080DE6D0}" type="slidenum">
              <a:rPr lang="en-US" smtClean="0"/>
              <a:pPr/>
              <a:t>‹#›</a:t>
            </a:fld>
            <a:endParaRPr lang="en-US"/>
          </a:p>
        </p:txBody>
      </p:sp>
    </p:spTree>
    <p:extLst>
      <p:ext uri="{BB962C8B-B14F-4D97-AF65-F5344CB8AC3E}">
        <p14:creationId xmlns:p14="http://schemas.microsoft.com/office/powerpoint/2010/main" val="91582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evening,</a:t>
            </a:r>
            <a:r>
              <a:rPr lang="en-US" baseline="0" dirty="0" smtClean="0"/>
              <a:t> colleagues!</a:t>
            </a:r>
          </a:p>
          <a:p>
            <a:r>
              <a:rPr lang="en-US" baseline="0" dirty="0" smtClean="0"/>
              <a:t>It’s a pleasure to see you there and today we going to talk about migration of the traditional business rules applications to the cloud.</a:t>
            </a:r>
            <a:endParaRPr lang="en-US" dirty="0" smtClean="0"/>
          </a:p>
          <a:p>
            <a:r>
              <a:rPr lang="en-US" dirty="0" smtClean="0"/>
              <a:t>Conference</a:t>
            </a:r>
            <a:r>
              <a:rPr lang="en-US" baseline="0" dirty="0" smtClean="0"/>
              <a:t> URL: </a:t>
            </a:r>
            <a:r>
              <a:rPr lang="en-US" dirty="0" smtClean="0"/>
              <a:t>http://www.cloudslamevent.com/migrating-traditional-business-rules-applications-cloud</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functional</a:t>
            </a:r>
            <a:r>
              <a:rPr lang="en-US" sz="1200" kern="1200" baseline="0" dirty="0" smtClean="0">
                <a:solidFill>
                  <a:schemeClr val="tx1"/>
                </a:solidFill>
                <a:latin typeface="+mn-lt"/>
                <a:ea typeface="+mn-ea"/>
                <a:cs typeface="+mn-cs"/>
              </a:rPr>
              <a:t> overview of the proposed solution consists of the following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In the Windows Server </a:t>
            </a:r>
            <a:r>
              <a:rPr lang="en-US" sz="1200" kern="1200" dirty="0" err="1" smtClean="0">
                <a:solidFill>
                  <a:schemeClr val="tx1"/>
                </a:solidFill>
                <a:latin typeface="+mn-lt"/>
                <a:ea typeface="+mn-ea"/>
                <a:cs typeface="+mn-cs"/>
              </a:rPr>
              <a:t>AppFabric</a:t>
            </a:r>
            <a:r>
              <a:rPr lang="en-US" sz="1200" kern="1200" dirty="0" smtClean="0">
                <a:solidFill>
                  <a:schemeClr val="tx1"/>
                </a:solidFill>
                <a:latin typeface="+mn-lt"/>
                <a:ea typeface="+mn-ea"/>
                <a:cs typeface="+mn-cs"/>
              </a:rPr>
              <a:t>  provides application server capabilities to introduce enhanced application hosting and administration tooling (previously codename “Dublin”) for services written </a:t>
            </a:r>
            <a:r>
              <a:rPr lang="en-US" dirty="0" smtClean="0"/>
              <a:t>using WCF and WF programming models, and providing distributed cache capabilities (previously codename “Velocity”) for .NET applications. </a:t>
            </a:r>
            <a:r>
              <a:rPr lang="en-US" dirty="0" err="1" smtClean="0"/>
              <a:t>AppFabric</a:t>
            </a:r>
            <a:r>
              <a:rPr lang="en-US" dirty="0" smtClean="0"/>
              <a:t> enables long-running workflows by a) saving workflow state in an instance store and b) exposing administrative commands such as suspend, resume, terminate on long-running workflow instances.</a:t>
            </a:r>
          </a:p>
          <a:p>
            <a:pPr marL="228600" indent="-228600">
              <a:buFontTx/>
              <a:buNone/>
            </a:pPr>
            <a:r>
              <a:rPr lang="en-US" dirty="0" smtClean="0"/>
              <a:t>2) Supporting services such as cache, event management are available at developers disposal.</a:t>
            </a:r>
          </a:p>
          <a:p>
            <a:pPr marL="228600" indent="-228600">
              <a:buFontTx/>
              <a:buNone/>
            </a:pPr>
            <a:r>
              <a:rPr lang="en-US" dirty="0" smtClean="0"/>
              <a:t>3) Monitoring store and repository are there for the persistence.</a:t>
            </a:r>
          </a:p>
          <a:p>
            <a:pPr marL="228600" indent="-228600">
              <a:buFontTx/>
              <a:buNone/>
            </a:pPr>
            <a:r>
              <a:rPr lang="en-US" dirty="0" smtClean="0"/>
              <a:t>4) Rule and modules of the business rule application can be integrated in the code service and workflow service.</a:t>
            </a:r>
          </a:p>
          <a:p>
            <a:pPr marL="228600" indent="-228600">
              <a:buNone/>
            </a:pPr>
            <a:endParaRPr lang="en-US" dirty="0" smtClean="0"/>
          </a:p>
        </p:txBody>
      </p:sp>
      <p:sp>
        <p:nvSpPr>
          <p:cNvPr id="4" name="Slide Number Placeholder 3"/>
          <p:cNvSpPr>
            <a:spLocks noGrp="1"/>
          </p:cNvSpPr>
          <p:nvPr>
            <p:ph type="sldNum" sz="quarter" idx="10"/>
          </p:nvPr>
        </p:nvSpPr>
        <p:spPr/>
        <p:txBody>
          <a:bodyPr/>
          <a:lstStyle/>
          <a:p>
            <a:fld id="{CBCCFE34-C03D-44EB-9156-C15A080DE6D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are the most important factors affecting the performance</a:t>
            </a:r>
            <a:r>
              <a:rPr lang="en-US" baseline="0" dirty="0" smtClean="0"/>
              <a:t> and scalability of a rule applications.</a:t>
            </a:r>
            <a:endParaRPr lang="en-US" dirty="0" smtClean="0"/>
          </a:p>
          <a:p>
            <a:endParaRPr lang="en-US" dirty="0" smtClean="0"/>
          </a:p>
          <a:p>
            <a:r>
              <a:rPr lang="en-US" dirty="0" smtClean="0"/>
              <a:t>State</a:t>
            </a:r>
            <a:r>
              <a:rPr lang="en-US" baseline="0" dirty="0" smtClean="0"/>
              <a:t> grows with the complexity of a rule application so that the challenge here is to pass the updates between cluster nodes where it can be done in most optimal way.  State can be offloaded from the engine and passed to the consuming nodes in xml format, which can be compressed, or even diff-</a:t>
            </a:r>
            <a:r>
              <a:rPr lang="en-US" baseline="0" dirty="0" err="1" smtClean="0"/>
              <a:t>ed</a:t>
            </a:r>
            <a:r>
              <a:rPr lang="en-US" baseline="0" dirty="0" smtClean="0"/>
              <a:t> to minimize the traffic. </a:t>
            </a:r>
            <a:endParaRPr lang="en-US" dirty="0" smtClean="0"/>
          </a:p>
          <a:p>
            <a:endParaRPr lang="en-US" dirty="0" smtClean="0"/>
          </a:p>
          <a:p>
            <a:r>
              <a:rPr lang="en-US" dirty="0" smtClean="0"/>
              <a:t>Among</a:t>
            </a:r>
            <a:r>
              <a:rPr lang="en-US" baseline="0" dirty="0" smtClean="0"/>
              <a:t> possible o</a:t>
            </a:r>
            <a:r>
              <a:rPr lang="en-US" dirty="0" smtClean="0"/>
              <a:t>ptimizations</a:t>
            </a:r>
            <a:r>
              <a:rPr lang="en-US" baseline="0" dirty="0" smtClean="0"/>
              <a:t> is use of caching, logic optimization, It’s worth noting that most BREs are based on the </a:t>
            </a:r>
            <a:r>
              <a:rPr lang="en-US" dirty="0" err="1" smtClean="0"/>
              <a:t>Rete</a:t>
            </a:r>
            <a:r>
              <a:rPr lang="en-US" dirty="0" smtClean="0"/>
              <a:t> algorithm, which is orientated to scenarios where forward chaining and ‘</a:t>
            </a:r>
            <a:r>
              <a:rPr lang="en-US" dirty="0" err="1" smtClean="0"/>
              <a:t>inferencing</a:t>
            </a:r>
            <a:r>
              <a:rPr lang="en-US" dirty="0" smtClean="0"/>
              <a:t>’ is used to calculate new facts from existing facts, or to filter and discard facts in order to arrive at some conclusion. It is also exploited as a reasonably efficient mechanism for performing highly combinatorial evaluations of facts where large numbers of joins must be performed between fact </a:t>
            </a:r>
            <a:r>
              <a:rPr lang="en-US" dirty="0" err="1" smtClean="0"/>
              <a:t>tuples</a:t>
            </a:r>
            <a:r>
              <a:rPr lang="en-US" dirty="0" smtClean="0"/>
              <a:t>. Other approaches to performing rule evaluation, such as the use of decision</a:t>
            </a:r>
            <a:r>
              <a:rPr lang="en-US" baseline="0" dirty="0" smtClean="0"/>
              <a:t> trees,</a:t>
            </a:r>
            <a:r>
              <a:rPr lang="en-US" dirty="0" smtClean="0"/>
              <a:t> or the implementation of sequential engines, may be more appropriate for simple scenarios, and should be considered as possible alternatives.</a:t>
            </a:r>
          </a:p>
          <a:p>
            <a:endParaRPr lang="en-US" dirty="0" smtClean="0"/>
          </a:p>
          <a:p>
            <a:r>
              <a:rPr lang="en-US" dirty="0" smtClean="0"/>
              <a:t>Parallel</a:t>
            </a:r>
            <a:r>
              <a:rPr lang="en-US" baseline="0" dirty="0" smtClean="0"/>
              <a:t> rule execution seems reasonable to apply inside the engine so to be able to improve the performance of the rule applications. We’re currently investigating possible optimizations in this area and most likely will be able to </a:t>
            </a:r>
            <a:r>
              <a:rPr lang="en-US" baseline="0" dirty="0" err="1" smtClean="0"/>
              <a:t>archieve</a:t>
            </a:r>
            <a:r>
              <a:rPr lang="en-US" baseline="0" dirty="0" smtClean="0"/>
              <a:t> some improvements in a near term.</a:t>
            </a:r>
            <a:endParaRPr lang="en-US" dirty="0" smtClean="0"/>
          </a:p>
          <a:p>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To improve rule</a:t>
            </a:r>
            <a:r>
              <a:rPr lang="en-US" baseline="0" dirty="0" smtClean="0"/>
              <a:t> reuse and r</a:t>
            </a:r>
            <a:r>
              <a:rPr lang="en-US" dirty="0" smtClean="0"/>
              <a:t>educe time and resources required to deploy changes in a</a:t>
            </a:r>
            <a:r>
              <a:rPr lang="en-US" baseline="0" dirty="0" smtClean="0"/>
              <a:t> rule application, we propose to implement repository in the Cloud.</a:t>
            </a:r>
            <a:endParaRPr lang="en-US" dirty="0" smtClean="0"/>
          </a:p>
          <a:p>
            <a:pPr defTabSz="931774">
              <a:defRPr/>
            </a:pPr>
            <a:endParaRPr lang="en-US" dirty="0" smtClean="0"/>
          </a:p>
          <a:p>
            <a:pPr defTabSz="931774">
              <a:defRPr/>
            </a:pPr>
            <a:r>
              <a:rPr lang="en-US" dirty="0" smtClean="0"/>
              <a:t>Design:</a:t>
            </a:r>
          </a:p>
          <a:p>
            <a:pPr defTabSz="931774">
              <a:buFont typeface="Arial" pitchFamily="34" charset="0"/>
              <a:buChar char="•"/>
              <a:defRPr/>
            </a:pPr>
            <a:r>
              <a:rPr lang="en-US" dirty="0" smtClean="0"/>
              <a:t>Since the Microsoft vision of the cloud incorporates the features of providing the relational storage,</a:t>
            </a:r>
            <a:br>
              <a:rPr lang="en-US" dirty="0" smtClean="0"/>
            </a:br>
            <a:r>
              <a:rPr lang="en-US" dirty="0" smtClean="0"/>
              <a:t> we may be able to create a catalog provider which can be based on this storage.</a:t>
            </a:r>
            <a:br>
              <a:rPr lang="en-US" dirty="0" smtClean="0"/>
            </a:br>
            <a:r>
              <a:rPr lang="en-US" dirty="0" smtClean="0"/>
              <a:t>The existing interface will be retained and no major changes in the design will need to be introduced.</a:t>
            </a:r>
          </a:p>
          <a:p>
            <a:endParaRPr lang="en-US" dirty="0" smtClean="0"/>
          </a:p>
          <a:p>
            <a:pPr defTabSz="931774">
              <a:defRPr/>
            </a:pPr>
            <a:r>
              <a:rPr lang="en-US" dirty="0" smtClean="0"/>
              <a:t>Implementation:</a:t>
            </a:r>
          </a:p>
          <a:p>
            <a:pPr defTabSz="931774">
              <a:buFont typeface="Arial" pitchFamily="34" charset="0"/>
              <a:buChar char="•"/>
              <a:defRPr/>
            </a:pPr>
            <a:r>
              <a:rPr lang="en-US" dirty="0" smtClean="0"/>
              <a:t>Possible to provide cloud-based services that can be used by either on-premises applications or cloud applications. Filling this gap is the goal of Cloud. </a:t>
            </a:r>
          </a:p>
          <a:p>
            <a:pPr defTabSz="931774">
              <a:defRPr/>
            </a:pPr>
            <a:endParaRPr lang="en-US" dirty="0" smtClean="0"/>
          </a:p>
          <a:p>
            <a:pPr defTabSz="931774">
              <a:defRPr/>
            </a:pPr>
            <a:r>
              <a:rPr lang="en-US" dirty="0" err="1" smtClean="0"/>
              <a:t>Maintanance</a:t>
            </a:r>
            <a:r>
              <a:rPr lang="en-US" dirty="0" smtClean="0"/>
              <a:t>:</a:t>
            </a:r>
          </a:p>
          <a:p>
            <a:pPr defTabSz="931774">
              <a:buFont typeface="Arial" pitchFamily="34" charset="0"/>
              <a:buChar char="•"/>
              <a:defRPr/>
            </a:pPr>
            <a:r>
              <a:rPr lang="en-US" dirty="0" smtClean="0"/>
              <a:t>Users can avoid capital expenditure on hardware, software and services,</a:t>
            </a:r>
            <a:r>
              <a:rPr lang="en-US" baseline="0" dirty="0" smtClean="0"/>
              <a:t> rather paying a provider only for what they use.</a:t>
            </a:r>
          </a:p>
          <a:p>
            <a:pPr defTabSz="931774">
              <a:buFont typeface="Arial" pitchFamily="34" charset="0"/>
              <a:buChar char="•"/>
              <a:defRPr/>
            </a:pPr>
            <a:r>
              <a:rPr lang="en-US" baseline="0" dirty="0" smtClean="0"/>
              <a:t>Less headache with managing the servers.</a:t>
            </a:r>
            <a:endParaRPr lang="en-US" dirty="0" smtClean="0"/>
          </a:p>
          <a:p>
            <a:pPr defTabSz="931774">
              <a:buFont typeface="Arial" pitchFamily="34" charset="0"/>
              <a:buChar char="•"/>
              <a:defRPr/>
            </a:pPr>
            <a:r>
              <a:rPr lang="en-US" dirty="0" smtClean="0"/>
              <a:t>Application has spikes in usage, letting Microsoft maintain the large server base required for this can make economic sense.</a:t>
            </a:r>
          </a:p>
          <a:p>
            <a:pPr defTabSz="931774">
              <a:buFont typeface="Arial" pitchFamily="34" charset="0"/>
              <a:buNone/>
              <a:defRPr/>
            </a:pPr>
            <a:endParaRPr lang="en-US" dirty="0" smtClean="0"/>
          </a:p>
          <a:p>
            <a:pPr defTabSz="931774">
              <a:buFont typeface="Arial" pitchFamily="34" charset="0"/>
              <a:buNone/>
              <a:defRPr/>
            </a:pPr>
            <a:r>
              <a:rPr lang="en-US" dirty="0" smtClean="0"/>
              <a:t>Let us draw a line</a:t>
            </a:r>
            <a:r>
              <a:rPr lang="en-US" baseline="0" dirty="0" smtClean="0"/>
              <a:t> here and see what can be accomplished for the existing business rule management system. </a:t>
            </a:r>
            <a:r>
              <a:rPr lang="en-US" sz="1200" kern="1200" dirty="0" smtClean="0">
                <a:solidFill>
                  <a:schemeClr val="tx1"/>
                </a:solidFill>
                <a:latin typeface="+mn-lt"/>
                <a:ea typeface="+mn-ea"/>
                <a:cs typeface="+mn-cs"/>
              </a:rPr>
              <a:t>The efficacy of the proposed novel approaches is demonstrated by solving a number of test problems.</a:t>
            </a:r>
            <a:endParaRPr lang="en-US" dirty="0" smtClean="0"/>
          </a:p>
          <a:p>
            <a:pPr defTabSz="931774">
              <a:buFont typeface="Arial"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Moreover, we’d like to set</a:t>
            </a:r>
            <a:r>
              <a:rPr lang="en-US" baseline="0" dirty="0" smtClean="0"/>
              <a:t> the following goals for our experiments:</a:t>
            </a:r>
          </a:p>
          <a:p>
            <a:pPr marL="228600" indent="-228600">
              <a:buAutoNum type="arabicParenR"/>
            </a:pPr>
            <a:r>
              <a:rPr lang="en-US" baseline="0" dirty="0" smtClean="0"/>
              <a:t>Verify practically that the deployment of the BRMS to the Cloud can be accomplished without major hassles</a:t>
            </a:r>
          </a:p>
          <a:p>
            <a:pPr marL="228600" indent="-228600">
              <a:buAutoNum type="arabicParenR"/>
            </a:pPr>
            <a:r>
              <a:rPr lang="en-US" baseline="0" dirty="0" smtClean="0"/>
              <a:t>Evaluate performance and scalability of the proposed solution and compare it with the traditional deployment into on-premises environment</a:t>
            </a:r>
          </a:p>
          <a:p>
            <a:pPr marL="228600" indent="-228600">
              <a:buAutoNum type="arabicParenR"/>
            </a:pPr>
            <a:r>
              <a:rPr lang="en-US" baseline="0" dirty="0" smtClean="0"/>
              <a:t>Check architecture decisions which can affect the BRE specific in the deployment scenario to the Cloud</a:t>
            </a:r>
          </a:p>
          <a:p>
            <a:pPr marL="228600" indent="-228600">
              <a:buNone/>
            </a:pPr>
            <a:r>
              <a:rPr lang="en-US" baseline="0" dirty="0" smtClean="0"/>
              <a:t>To accomplish these goals we will create a sample rule application, deploy it to the cloud and measure the performance.</a:t>
            </a:r>
          </a:p>
          <a:p>
            <a:pPr marL="228600" indent="-228600">
              <a:buNone/>
            </a:pPr>
            <a:r>
              <a:rPr lang="en-US" baseline="0" dirty="0" smtClean="0"/>
              <a:t>Also, we will configure the repository in the Cloud and using tools connect to it to perform typical operations while measuring the performance of those.</a:t>
            </a:r>
          </a:p>
          <a:p>
            <a:pPr marL="228600" indent="-228600">
              <a:buNone/>
            </a:pPr>
            <a:r>
              <a:rPr lang="en-US" baseline="0" dirty="0" smtClean="0"/>
              <a:t>Lets move the sample rule application designed for the Cloud.</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sample rule application consists of an entity with 2 fields with a result of both returned after execution of our application. Here is how the code looks like for our application . The resulting problem was deployed to the Cloud using deployment mechanisms provided in Azure. </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tests were performed</a:t>
            </a:r>
            <a:r>
              <a:rPr lang="en-US" baseline="0" dirty="0" smtClean="0"/>
              <a:t> in an on-premises environment running on commodity hardware which is Intel-based, has 4 GB of RAM, and running at 2.27 GHz, and running on a single instance. After that we executed the sample application in the cloud environment running on Windows Azure Guest OS version 1.2 and running 10 instances of </a:t>
            </a:r>
            <a:r>
              <a:rPr lang="en-US" baseline="0" dirty="0" err="1" smtClean="0"/>
              <a:t>AppFabric</a:t>
            </a:r>
            <a:r>
              <a:rPr lang="en-US" baseline="0" dirty="0" smtClean="0"/>
              <a:t>. The results are collected into graph presented on the right. </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second test was in designing</a:t>
            </a:r>
            <a:r>
              <a:rPr lang="en-US" baseline="0" dirty="0" smtClean="0"/>
              <a:t> and implementing a Cloud-based Repository. We used as a foundation an existing provider implemented in our BRMS. Because Azure provides relational infrastructure similar to the one available in regular SQL Server, the migration was pretty simple. </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goals included possibility</a:t>
            </a:r>
            <a:r>
              <a:rPr lang="en-US" baseline="0" dirty="0" smtClean="0"/>
              <a:t> of such a migration with minimal changes to the code. The second goal was to measure performance of the typical repository operations and compare those with the operations performed against an instance of the repository running on-premises within a local network.</a:t>
            </a:r>
          </a:p>
          <a:p>
            <a:r>
              <a:rPr lang="en-US" baseline="0" dirty="0" smtClean="0"/>
              <a:t>To accomplish that, we’ve used a test rule application with a number of rules and a few dozen of entities in the schema and performed measurements of the create, checkout, and check in operations on this rule application. The performance comparison is presented on the right.</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SQL Azure offers the scale and functionality of an enterprise data center without the administrative overheads that are associated with on-premise instances of SQL Server.  SQL Azure servers and databases are virtual objects that do not correspond to physical servers and databases. Hence,</a:t>
            </a:r>
            <a:r>
              <a:rPr lang="en-US" sz="1200" kern="1200" baseline="0" dirty="0" smtClean="0">
                <a:solidFill>
                  <a:schemeClr val="tx1"/>
                </a:solidFill>
                <a:latin typeface="+mn-lt"/>
                <a:ea typeface="+mn-ea"/>
                <a:cs typeface="+mn-cs"/>
              </a:rPr>
              <a:t> not all features available to the IT of on-premise servers. </a:t>
            </a:r>
            <a:r>
              <a:rPr lang="en-US" sz="1200" kern="1200" dirty="0" smtClean="0">
                <a:solidFill>
                  <a:schemeClr val="tx1"/>
                </a:solidFill>
                <a:latin typeface="+mn-lt"/>
                <a:ea typeface="+mn-ea"/>
                <a:cs typeface="+mn-cs"/>
              </a:rPr>
              <a:t>Conceptually similar to an on-premise instance of SQL Server</a:t>
            </a:r>
            <a:r>
              <a:rPr lang="en-US" sz="1200" kern="1200" baseline="0" dirty="0" smtClean="0">
                <a:solidFill>
                  <a:schemeClr val="tx1"/>
                </a:solidFill>
                <a:latin typeface="+mn-lt"/>
                <a:ea typeface="+mn-ea"/>
                <a:cs typeface="+mn-cs"/>
              </a:rPr>
              <a:t> and provides access to the same relational Data Model. </a:t>
            </a:r>
            <a:r>
              <a:rPr lang="en-US" sz="1200" kern="1200" dirty="0" smtClean="0">
                <a:solidFill>
                  <a:schemeClr val="tx1"/>
                </a:solidFill>
                <a:latin typeface="+mn-lt"/>
                <a:ea typeface="+mn-ea"/>
                <a:cs typeface="+mn-cs"/>
              </a:rPr>
              <a:t>The following table summarizes the Transact-SQL support provided by SQL Azure Database </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Oracle</a:t>
            </a:r>
            <a:r>
              <a:rPr lang="en-US" baseline="0" dirty="0" smtClean="0"/>
              <a:t> database for repository can be </a:t>
            </a:r>
            <a:r>
              <a:rPr lang="en-US" dirty="0" smtClean="0"/>
              <a:t>accessed on the Amazon Cloud with a pre-installed Oracle 11gR2 Database and sample datasets. Oracle now can be launched an Oracle-enabled instance directly through Amazon Web Services (AWS) and connected to it using</a:t>
            </a:r>
            <a:r>
              <a:rPr lang="en-US" baseline="0" dirty="0" smtClean="0"/>
              <a:t> the standard OCI interface</a:t>
            </a:r>
            <a:r>
              <a:rPr lang="en-US" dirty="0" smtClean="0"/>
              <a:t>.</a:t>
            </a:r>
            <a:br>
              <a:rPr lang="en-US" dirty="0" smtClean="0"/>
            </a:b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see</a:t>
            </a:r>
            <a:r>
              <a:rPr lang="en-US" baseline="0" dirty="0" smtClean="0"/>
              <a:t> a brief introduction in the business rule applications and cloud, review objectives and proposed solutions.</a:t>
            </a:r>
          </a:p>
          <a:p>
            <a:r>
              <a:rPr lang="en-US" baseline="0" dirty="0" smtClean="0"/>
              <a:t>After that we will review performance and scalability issues with the business rule applications, perform a few simulations, and finally, review advantages and draw conclusions about the topic of today’s presentation.</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NO-LONGER-APPLICABLE</a:t>
            </a:r>
          </a:p>
          <a:p>
            <a:pPr defTabSz="931774">
              <a:defRPr/>
            </a:pPr>
            <a:endParaRPr lang="en-US" dirty="0" smtClean="0"/>
          </a:p>
          <a:p>
            <a:pPr defTabSz="931774">
              <a:defRPr/>
            </a:pPr>
            <a:r>
              <a:rPr lang="en-US" dirty="0" smtClean="0"/>
              <a:t>SDS has two categories that defines where data will be, Authorities and Containers. Entities are like Records that has variety types of data. However, there are limitations. SDS is kind of simple DB, so there is no indexing and no relation information between entities.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sum up, the advantages of</a:t>
            </a:r>
            <a:r>
              <a:rPr lang="en-US" sz="1200" kern="1200" baseline="0" dirty="0" smtClean="0">
                <a:solidFill>
                  <a:schemeClr val="tx1"/>
                </a:solidFill>
                <a:latin typeface="+mn-lt"/>
                <a:ea typeface="+mn-ea"/>
                <a:cs typeface="+mn-cs"/>
              </a:rPr>
              <a:t> the proposed approach is centralized repository which </a:t>
            </a:r>
            <a:r>
              <a:rPr lang="en-US" dirty="0" smtClean="0"/>
              <a:t>improves rule</a:t>
            </a:r>
            <a:r>
              <a:rPr lang="en-US" baseline="0" dirty="0" smtClean="0"/>
              <a:t> reuse and r</a:t>
            </a:r>
            <a:r>
              <a:rPr lang="en-US" dirty="0" smtClean="0"/>
              <a:t>educes time and resources required to deploy changes in a</a:t>
            </a:r>
            <a:r>
              <a:rPr lang="en-US" baseline="0" dirty="0" smtClean="0"/>
              <a:t> rule application. The security is more robust when it’s centralized and monitored in a unified manner rather than distributed throughout the multiple servers. The performance through virtually unlimited scalability without users having to engineer for peak loads is an important factor in adopting this technology. Reliability and recovery is greatly improved because apps are designed with a thought that if a task failed, it can be restarted without loosing work on other nodes. This leads to improved application performance as resource consumption is measured and computational resources and storage can be allocated as needed. </a:t>
            </a:r>
            <a:r>
              <a:rPr lang="en-US" sz="1200" kern="1200" dirty="0" smtClean="0">
                <a:solidFill>
                  <a:schemeClr val="tx1"/>
                </a:solidFill>
                <a:latin typeface="+mn-lt"/>
                <a:ea typeface="+mn-ea"/>
                <a:cs typeface="+mn-cs"/>
              </a:rPr>
              <a:t>The review of common problems with performance and scalability is presented in the context of business rules execution and possible optimizations in various scenarios. The experimental</a:t>
            </a:r>
            <a:r>
              <a:rPr lang="en-US" sz="1200" kern="1200" baseline="0" dirty="0" smtClean="0">
                <a:solidFill>
                  <a:schemeClr val="tx1"/>
                </a:solidFill>
                <a:latin typeface="+mn-lt"/>
                <a:ea typeface="+mn-ea"/>
                <a:cs typeface="+mn-cs"/>
              </a:rPr>
              <a:t> validation of the proposed ideas performed</a:t>
            </a:r>
            <a:r>
              <a:rPr lang="en-US" sz="1200" kern="1200" dirty="0" smtClean="0">
                <a:solidFill>
                  <a:schemeClr val="tx1"/>
                </a:solidFill>
                <a:latin typeface="+mn-lt"/>
                <a:ea typeface="+mn-ea"/>
                <a:cs typeface="+mn-cs"/>
              </a:rPr>
              <a:t> in a simulated environment, and then validated using </a:t>
            </a:r>
            <a:r>
              <a:rPr lang="en-US" sz="1200" kern="1200" dirty="0" err="1" smtClean="0">
                <a:solidFill>
                  <a:schemeClr val="tx1"/>
                </a:solidFill>
                <a:latin typeface="+mn-lt"/>
                <a:ea typeface="+mn-ea"/>
                <a:cs typeface="+mn-cs"/>
              </a:rPr>
              <a:t>AppFabric</a:t>
            </a:r>
            <a:r>
              <a:rPr lang="en-US" sz="1200" kern="1200" dirty="0" smtClean="0">
                <a:solidFill>
                  <a:schemeClr val="tx1"/>
                </a:solidFill>
                <a:latin typeface="+mn-lt"/>
                <a:ea typeface="+mn-ea"/>
                <a:cs typeface="+mn-cs"/>
              </a:rPr>
              <a:t> running on Microsoft Azure platform</a:t>
            </a:r>
            <a:r>
              <a:rPr lang="en-US" sz="1200" kern="1200" baseline="0" dirty="0" smtClean="0">
                <a:solidFill>
                  <a:schemeClr val="tx1"/>
                </a:solidFill>
                <a:latin typeface="+mn-lt"/>
                <a:ea typeface="+mn-ea"/>
                <a:cs typeface="+mn-cs"/>
              </a:rPr>
              <a:t>. The obtained results showed the feasibility of the proposed solution.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BCCFE34-C03D-44EB-9156-C15A080DE6D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few resources which might be of interest to you.</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 of spending this time with me on this topic and now I’m ready to take your questions.</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 typical</a:t>
            </a:r>
            <a:r>
              <a:rPr lang="en-US" baseline="0" dirty="0" smtClean="0"/>
              <a:t> </a:t>
            </a:r>
            <a:r>
              <a:rPr lang="en-US" dirty="0" smtClean="0"/>
              <a:t>business rule management system (BRMS) enables organizational policies and the operational decisions associated with those policies – to be defined, deployed, monitored and maintained separately from core application code. By externalizing business rules and providing tools to manage them, a BRMS allows business experts to define and maintain the decisions that guide systems behavior, reducing the amount of time and effort required to update production systems, and increasing the organization’s ability to respond to changes in the business environment.</a:t>
            </a:r>
          </a:p>
          <a:p>
            <a:r>
              <a:rPr lang="en-US" dirty="0" smtClean="0"/>
              <a:t>Authoring</a:t>
            </a:r>
            <a:r>
              <a:rPr lang="en-US" baseline="0" dirty="0" smtClean="0"/>
              <a:t>  allows creating and testing business processes using business rules, decision tables, and other elements.</a:t>
            </a:r>
          </a:p>
          <a:p>
            <a:r>
              <a:rPr lang="en-US" baseline="0" dirty="0" smtClean="0"/>
              <a:t>Repository allows reusing these business rules, report, and perform audits of the defined processes.</a:t>
            </a:r>
          </a:p>
          <a:p>
            <a:r>
              <a:rPr lang="en-US" baseline="0" dirty="0" smtClean="0"/>
              <a:t>Rule Engine services the business rules applications and provides deployment, execution, and monitoring facilities throughout the lifetime of a business rule application. </a:t>
            </a:r>
            <a:endParaRPr lang="en-US" dirty="0" smtClean="0"/>
          </a:p>
          <a:p>
            <a:endParaRPr lang="en-US" dirty="0" smtClean="0"/>
          </a:p>
          <a:p>
            <a:r>
              <a:rPr lang="en-US" dirty="0" smtClean="0"/>
              <a:t>More info</a:t>
            </a:r>
            <a:r>
              <a:rPr lang="en-US" baseline="0" dirty="0" smtClean="0"/>
              <a:t> at </a:t>
            </a:r>
            <a:r>
              <a:rPr lang="en-US" dirty="0" smtClean="0"/>
              <a:t>http://www.inrule.com/products/InRule.aspx</a:t>
            </a:r>
          </a:p>
        </p:txBody>
      </p:sp>
      <p:sp>
        <p:nvSpPr>
          <p:cNvPr id="4" name="Slide Number Placeholder 3"/>
          <p:cNvSpPr>
            <a:spLocks noGrp="1"/>
          </p:cNvSpPr>
          <p:nvPr>
            <p:ph type="sldNum" sz="quarter" idx="10"/>
          </p:nvPr>
        </p:nvSpPr>
        <p:spPr/>
        <p:txBody>
          <a:bodyPr/>
          <a:lstStyle/>
          <a:p>
            <a:fld id="{CBCCFE34-C03D-44EB-9156-C15A080DE6D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Cloud computing is Internet-based computing, whereby shared resources, software and information are provided to computers</a:t>
            </a:r>
            <a:br>
              <a:rPr lang="en-US" sz="1200" dirty="0" smtClean="0"/>
            </a:br>
            <a:r>
              <a:rPr lang="en-US" sz="1200" dirty="0" smtClean="0"/>
              <a:t>and other devices on-demand, like a public utility. There</a:t>
            </a:r>
            <a:r>
              <a:rPr lang="en-US" sz="1200" baseline="0" dirty="0" smtClean="0"/>
              <a:t> are three major players in the Cloud computing sphere which are:</a:t>
            </a:r>
            <a:endParaRPr lang="en-US" sz="1200" dirty="0" smtClean="0"/>
          </a:p>
          <a:p>
            <a:pPr>
              <a:buFont typeface="Arial" pitchFamily="34" charset="0"/>
              <a:buChar char="•"/>
            </a:pPr>
            <a:r>
              <a:rPr lang="en-US" sz="1200" kern="1200" baseline="0" dirty="0" smtClean="0">
                <a:solidFill>
                  <a:schemeClr val="tx1"/>
                </a:solidFill>
                <a:latin typeface="+mn-lt"/>
                <a:ea typeface="+mn-ea"/>
                <a:cs typeface="+mn-cs"/>
              </a:rPr>
              <a:t>Microsoft’s Windows Azure platform is a group of cloud technologies, each providing a specific set of services to application developers. </a:t>
            </a:r>
            <a:endParaRPr lang="en-US" dirty="0" smtClean="0"/>
          </a:p>
          <a:p>
            <a:pPr>
              <a:buFont typeface="Arial" pitchFamily="34" charset="0"/>
              <a:buChar char="•"/>
            </a:pPr>
            <a:r>
              <a:rPr lang="en-US" dirty="0" smtClean="0"/>
              <a:t>Amazon Elastic Cloud allows users to rent virtual computers on which to run their own computer applications</a:t>
            </a:r>
          </a:p>
          <a:p>
            <a:pPr>
              <a:buFont typeface="Arial" pitchFamily="34" charset="0"/>
              <a:buChar char="•"/>
            </a:pPr>
            <a:r>
              <a:rPr lang="en-US" dirty="0" smtClean="0"/>
              <a:t>Google App Engine is a platform for developing and hosting web applications</a:t>
            </a:r>
            <a:r>
              <a:rPr lang="en-US" baseline="0" dirty="0" smtClean="0"/>
              <a:t> </a:t>
            </a:r>
            <a:r>
              <a:rPr lang="en-US" dirty="0" smtClean="0"/>
              <a:t>in Google-managed data centers.</a:t>
            </a:r>
          </a:p>
          <a:p>
            <a:pPr>
              <a:buFont typeface="Arial" pitchFamily="34" charset="0"/>
              <a:buChar char="•"/>
            </a:pPr>
            <a:r>
              <a:rPr lang="en-US" dirty="0" smtClean="0"/>
              <a:t>Off</a:t>
            </a:r>
            <a:r>
              <a:rPr lang="en-US" baseline="0" dirty="0" smtClean="0"/>
              <a:t> note, </a:t>
            </a:r>
            <a:r>
              <a:rPr lang="en-US" dirty="0" smtClean="0"/>
              <a:t>IBM’s public Cloud infrastructure is based on Red Hat Enterprise Virtualization (RHEV) stack based on the Kernel-Based Virtual Machine (KVM). </a:t>
            </a:r>
            <a:r>
              <a:rPr lang="en-US" baseline="0" dirty="0" smtClean="0"/>
              <a:t>but it’s not supporting the facilities required for our purposes.</a:t>
            </a:r>
          </a:p>
          <a:p>
            <a:pPr>
              <a:buFont typeface="Arial" pitchFamily="34" charset="0"/>
              <a:buNone/>
            </a:pPr>
            <a:r>
              <a:rPr lang="en-US" baseline="0" dirty="0" smtClean="0"/>
              <a:t>A typical cloud application consists of the application logic itself configured to perform specific business logic. To perform this action, it uses storage for persisting data. The cloud application is executed in the fabric, consisting of a number of instances which are engaged and dismissed according to the necessities.</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There</a:t>
            </a:r>
            <a:r>
              <a:rPr lang="en-US" baseline="0" dirty="0" smtClean="0"/>
              <a:t> are number industries using rules in some form or another listed on the right and the following objectives are essential in deciding how Cloud can help: </a:t>
            </a:r>
            <a:endParaRPr lang="en-US" dirty="0" smtClean="0"/>
          </a:p>
          <a:p>
            <a:pPr>
              <a:buFont typeface="Arial" pitchFamily="34" charset="0"/>
              <a:buChar char="•"/>
            </a:pPr>
            <a:r>
              <a:rPr lang="en-US" dirty="0" smtClean="0"/>
              <a:t>Reduction</a:t>
            </a:r>
            <a:r>
              <a:rPr lang="en-US" baseline="0" dirty="0" smtClean="0"/>
              <a:t> of</a:t>
            </a:r>
            <a:r>
              <a:rPr lang="en-US" dirty="0" smtClean="0"/>
              <a:t> time and resources required to deploy changes. Companies want to pay only for what you</a:t>
            </a:r>
            <a:r>
              <a:rPr lang="en-US" baseline="0" dirty="0" smtClean="0"/>
              <a:t> use and when you use, i.e. cents per hour and GB stored versus hundreds per month and hundreds per box setup. It provides flexibility &amp; agility in quick and self-service provisioning such that developers no longer waiting on IT to respond and eases and speeds up application development.</a:t>
            </a:r>
            <a:endParaRPr lang="en-US" dirty="0" smtClean="0"/>
          </a:p>
          <a:p>
            <a:pPr>
              <a:buFont typeface="Arial" pitchFamily="34" charset="0"/>
              <a:buChar char="•"/>
            </a:pPr>
            <a:r>
              <a:rPr lang="en-US" dirty="0" smtClean="0"/>
              <a:t>Business experts want to manage and validate decision logic easier.</a:t>
            </a:r>
            <a:r>
              <a:rPr lang="en-US" baseline="0" dirty="0" smtClean="0"/>
              <a:t> All environments are easily accessible through firewalls and data so that it can be managed across boundaries and tested for dependencies.  </a:t>
            </a:r>
            <a:endParaRPr lang="en-US" dirty="0" smtClean="0"/>
          </a:p>
          <a:p>
            <a:pPr>
              <a:buFont typeface="Arial" pitchFamily="34" charset="0"/>
              <a:buChar char="•"/>
            </a:pPr>
            <a:r>
              <a:rPr lang="en-US" dirty="0" smtClean="0"/>
              <a:t>We are looking at improving</a:t>
            </a:r>
            <a:r>
              <a:rPr lang="en-US" baseline="0" dirty="0" smtClean="0"/>
              <a:t> </a:t>
            </a:r>
            <a:r>
              <a:rPr lang="en-US" dirty="0" smtClean="0"/>
              <a:t>process efficiency through faster rules rollout which</a:t>
            </a:r>
            <a:r>
              <a:rPr lang="en-US" baseline="0" dirty="0" smtClean="0"/>
              <a:t> is crucial for changing requirements </a:t>
            </a:r>
            <a:endParaRPr lang="en-US" dirty="0" smtClean="0"/>
          </a:p>
          <a:p>
            <a:pPr>
              <a:buFont typeface="Arial" pitchFamily="34" charset="0"/>
              <a:buChar char="•"/>
            </a:pPr>
            <a:r>
              <a:rPr lang="en-US" dirty="0" smtClean="0"/>
              <a:t>We want to ensure compliance</a:t>
            </a:r>
            <a:r>
              <a:rPr lang="en-US" baseline="0" dirty="0" smtClean="0"/>
              <a:t> and</a:t>
            </a:r>
            <a:r>
              <a:rPr lang="en-US" dirty="0" smtClean="0"/>
              <a:t> enable sharing/re-use of decision logic by using rules repository.</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How can applications in other organizations (or even in other parts of your own) find endpoints they can connect to for your services? It would be nice to have some kind of registry where others could locate your application.  BRMS Service Bus fills this gap, </a:t>
            </a:r>
            <a:r>
              <a:rPr lang="en-US" dirty="0" err="1" smtClean="0"/>
              <a:t>ruleapps</a:t>
            </a:r>
            <a:r>
              <a:rPr lang="en-US" dirty="0" smtClean="0"/>
              <a:t> are discoverable, converging to a knowledge base. This is a great opportunity for applications in different industries, i.e. Healthcare, R&amp;D, and Education besides those mentioned</a:t>
            </a:r>
            <a:r>
              <a:rPr lang="en-US" baseline="0" dirty="0" smtClean="0"/>
              <a:t> previously</a:t>
            </a:r>
            <a:r>
              <a:rPr lang="en-US" dirty="0" smtClean="0"/>
              <a:t>.</a:t>
            </a:r>
          </a:p>
          <a:p>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1774">
              <a:defRPr/>
            </a:pPr>
            <a:r>
              <a:rPr lang="en-US" dirty="0" smtClean="0"/>
              <a:t>With the Microsoft cloud strategy, organizations can now move towards cloud computing models with the confidence that their existing investments in their datacenter are safe, and can be leveraged in this new paradigm. Existing applications and services will be able to move to the private cloud without the need to learn unproven technologies, or introduce unnecessary complexity. At the same time Microsoft will evolve its private cloud offerings by bringing learning and technology from running Microsoft’s global datacenters and the Windows® Azure platform</a:t>
            </a:r>
            <a:r>
              <a:rPr lang="en-US" baseline="0" dirty="0" smtClean="0"/>
              <a:t> into a technology known as </a:t>
            </a:r>
            <a:r>
              <a:rPr lang="en-US" dirty="0" smtClean="0"/>
              <a:t>Dynamic Infrastructure Toolkit for System Center. DIT-SC</a:t>
            </a:r>
            <a:r>
              <a:rPr lang="en-US" baseline="0" dirty="0" smtClean="0"/>
              <a:t> is</a:t>
            </a:r>
            <a:r>
              <a:rPr lang="en-US" dirty="0" smtClean="0"/>
              <a:t> a forthcoming Microsoft provided Solution Accelerator for optimizing data center operations, appears to be raising more questions than it’s answering. Formerly known as the Dynamic Data Center Toolkit for Enterprises (DDCT-E), the renamed solution is meant to provide a free, partner-extensible framework for creating agile, virtualized infrastructures. It will be available during the first half of 2010.</a:t>
            </a:r>
            <a:r>
              <a:rPr lang="en-US" baseline="0" dirty="0" smtClean="0"/>
              <a:t> </a:t>
            </a:r>
            <a:r>
              <a:rPr lang="en-US" dirty="0" smtClean="0"/>
              <a:t>More info can be found</a:t>
            </a:r>
            <a:r>
              <a:rPr lang="en-US" baseline="0" dirty="0" smtClean="0"/>
              <a:t> at </a:t>
            </a:r>
            <a:r>
              <a:rPr lang="en-US" dirty="0" smtClean="0"/>
              <a:t>http://www.microsoft.com/virtualization/en/us/private-cloud.aspx http://download.microsoft.com/download/D/D/3/DD35D5A7-1B78-4277-BCB6-0027A0196775/FAQ_DIT-SC_Jan2010_updated.docx</a:t>
            </a:r>
          </a:p>
          <a:p>
            <a:r>
              <a:rPr lang="en-US" dirty="0" smtClean="0"/>
              <a:t>This</a:t>
            </a:r>
            <a:r>
              <a:rPr lang="en-US" baseline="0" dirty="0" smtClean="0"/>
              <a:t> technology is planned to be announced at Microsoft Management Summit 2010 at </a:t>
            </a:r>
            <a:r>
              <a:rPr lang="en-US" dirty="0" smtClean="0"/>
              <a:t>http://www.mms-2010.com/public/home.aspx</a:t>
            </a:r>
            <a:endParaRPr lang="en-US" dirty="0"/>
          </a:p>
        </p:txBody>
      </p:sp>
      <p:sp>
        <p:nvSpPr>
          <p:cNvPr id="4" name="Slide Number Placeholder 3"/>
          <p:cNvSpPr>
            <a:spLocks noGrp="1"/>
          </p:cNvSpPr>
          <p:nvPr>
            <p:ph type="sldNum" sz="quarter" idx="10"/>
          </p:nvPr>
        </p:nvSpPr>
        <p:spPr/>
        <p:txBody>
          <a:bodyPr/>
          <a:lstStyle/>
          <a:p>
            <a:fld id="{CBCCFE34-C03D-44EB-9156-C15A080DE6D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solution of the described problem set is to migrate BRMS and integrate it tightly with the Cloud.</a:t>
            </a:r>
          </a:p>
          <a:p>
            <a:r>
              <a:rPr lang="en-US" baseline="0" dirty="0" smtClean="0"/>
              <a:t>To address performance and scalability, parallel execution of the rule applications and rule parallelism can be leveraged. </a:t>
            </a:r>
            <a:endParaRPr lang="en-US" dirty="0" smtClean="0"/>
          </a:p>
          <a:p>
            <a:r>
              <a:rPr lang="en-US" dirty="0" smtClean="0"/>
              <a:t>Finally,</a:t>
            </a:r>
            <a:r>
              <a:rPr lang="en-US" baseline="0" dirty="0" smtClean="0"/>
              <a:t> the obvious choice  is to migrate the repository to the Cloud.</a:t>
            </a:r>
          </a:p>
          <a:p>
            <a:r>
              <a:rPr lang="en-US" baseline="0" dirty="0" smtClean="0"/>
              <a:t>Now we will look at potential architecture of such a solution followed by a functional overview of the proposed approach.</a:t>
            </a:r>
            <a:endParaRPr lang="en-US" dirty="0" smtClean="0"/>
          </a:p>
        </p:txBody>
      </p:sp>
      <p:sp>
        <p:nvSpPr>
          <p:cNvPr id="4" name="Slide Number Placeholder 3"/>
          <p:cNvSpPr>
            <a:spLocks noGrp="1"/>
          </p:cNvSpPr>
          <p:nvPr>
            <p:ph type="sldNum" sz="quarter" idx="10"/>
          </p:nvPr>
        </p:nvSpPr>
        <p:spPr/>
        <p:txBody>
          <a:bodyPr/>
          <a:lstStyle/>
          <a:p>
            <a:fld id="{CBCCFE34-C03D-44EB-9156-C15A080DE6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proposed</a:t>
            </a:r>
            <a:r>
              <a:rPr lang="en-US" baseline="0" dirty="0" smtClean="0"/>
              <a:t> solution, which represents typical cloud configuration consists of the several </a:t>
            </a:r>
            <a:r>
              <a:rPr lang="en-US" baseline="0" dirty="0" err="1" smtClean="0"/>
              <a:t>appfabric</a:t>
            </a:r>
            <a:r>
              <a:rPr lang="en-US" baseline="0" dirty="0" smtClean="0"/>
              <a:t> servers, where each runs its own rule application with some state attached to it. The repository is the storage medium providing a copy of the rule application when it should be refreshed or stored for later use. The repository is based on the SQL Data Services provided by Microsoft, which is a part of the Microsoft Azure platform. An </a:t>
            </a:r>
            <a:r>
              <a:rPr lang="en-US" baseline="0" dirty="0" err="1" smtClean="0"/>
              <a:t>AppFabric</a:t>
            </a:r>
            <a:r>
              <a:rPr lang="en-US" baseline="0" dirty="0" smtClean="0"/>
              <a:t> server is running on the Microsoft Azure platform as well.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typical rule application consists of the schema and a set of rules describing the automated business process. S</a:t>
            </a:r>
            <a:r>
              <a:rPr lang="en-US" dirty="0" smtClean="0"/>
              <a:t>chema consists</a:t>
            </a:r>
            <a:r>
              <a:rPr lang="en-US" baseline="0" dirty="0" smtClean="0"/>
              <a:t> of the e</a:t>
            </a:r>
            <a:r>
              <a:rPr lang="en-US" dirty="0" smtClean="0"/>
              <a:t>ntities, Endpoints, Xml Schemas,</a:t>
            </a:r>
            <a:r>
              <a:rPr lang="en-US" baseline="0" dirty="0" smtClean="0"/>
              <a:t> and other schema defining elements. Rules are described via </a:t>
            </a:r>
            <a:r>
              <a:rPr lang="en-US" baseline="0" dirty="0" err="1" smtClean="0"/>
              <a:t>r</a:t>
            </a:r>
            <a:r>
              <a:rPr lang="en-US" dirty="0" err="1" smtClean="0"/>
              <a:t>ulesets</a:t>
            </a:r>
            <a:r>
              <a:rPr lang="en-US" dirty="0" smtClean="0"/>
              <a:t>, or function-based expressions similar to what might be found in Microsoft Excel, actions, Matrix-style or graphical-based decision tables</a:t>
            </a:r>
            <a:r>
              <a:rPr lang="en-US" baseline="0" dirty="0" smtClean="0"/>
              <a:t>, </a:t>
            </a:r>
            <a:r>
              <a:rPr lang="en-US" dirty="0" smtClean="0"/>
              <a:t>Hierarchical and sequential flows of conditions and actions or flows of other rules</a:t>
            </a:r>
            <a:r>
              <a:rPr lang="en-US" baseline="0" dirty="0" smtClean="0"/>
              <a:t> </a:t>
            </a:r>
            <a:r>
              <a:rPr lang="en-US" dirty="0" smtClean="0"/>
              <a:t>Constraints to determine data quality or validity, Classifications</a:t>
            </a:r>
            <a:r>
              <a:rPr lang="en-US" baseline="0" dirty="0" smtClean="0"/>
              <a:t>, and other rule elements. </a:t>
            </a:r>
            <a:r>
              <a:rPr lang="en-US" dirty="0" smtClean="0"/>
              <a:t> </a:t>
            </a:r>
          </a:p>
        </p:txBody>
      </p:sp>
      <p:sp>
        <p:nvSpPr>
          <p:cNvPr id="4" name="Slide Number Placeholder 3"/>
          <p:cNvSpPr>
            <a:spLocks noGrp="1"/>
          </p:cNvSpPr>
          <p:nvPr>
            <p:ph type="sldNum" sz="quarter" idx="10"/>
          </p:nvPr>
        </p:nvSpPr>
        <p:spPr/>
        <p:txBody>
          <a:bodyPr/>
          <a:lstStyle/>
          <a:p>
            <a:fld id="{CBCCFE34-C03D-44EB-9156-C15A080DE6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 name="Picture 19" descr="bg.png"/>
          <p:cNvPicPr>
            <a:picLocks noChangeAspect="1"/>
          </p:cNvPicPr>
          <p:nvPr userDrawn="1"/>
        </p:nvPicPr>
        <p:blipFill>
          <a:blip r:embed="rId2" cstate="print"/>
          <a:stretch>
            <a:fillRect/>
          </a:stretch>
        </p:blipFill>
        <p:spPr>
          <a:xfrm>
            <a:off x="3166" y="0"/>
            <a:ext cx="9137668" cy="6858000"/>
          </a:xfrm>
          <a:prstGeom prst="rect">
            <a:avLst/>
          </a:prstGeom>
        </p:spPr>
      </p:pic>
      <p:sp>
        <p:nvSpPr>
          <p:cNvPr id="18" name="Rectangle 17"/>
          <p:cNvSpPr/>
          <p:nvPr userDrawn="1"/>
        </p:nvSpPr>
        <p:spPr>
          <a:xfrm>
            <a:off x="0" y="0"/>
            <a:ext cx="9144000" cy="6858000"/>
          </a:xfrm>
          <a:prstGeom prst="rect">
            <a:avLst/>
          </a:prstGeom>
          <a:gradFill flip="none" rotWithShape="1">
            <a:gsLst>
              <a:gs pos="0">
                <a:srgbClr val="5E9EFF"/>
              </a:gs>
              <a:gs pos="100000">
                <a:srgbClr val="FFEBFA">
                  <a:alpha val="0"/>
                </a:srgbClr>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lvl1pPr>
              <a:defRPr sz="1400"/>
            </a:lvl1pPr>
          </a:lstStyle>
          <a:p>
            <a:fld id="{1FB09DC1-BB29-48A5-A3B8-7429EBB59B4F}" type="datetime1">
              <a:rPr lang="en-US" smtClean="0"/>
              <a:pPr/>
              <a:t>5/1/2010</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lvl1pPr>
              <a:defRPr sz="1400"/>
            </a:lvl1pPr>
          </a:lstStyle>
          <a:p>
            <a:endParaRPr lang="en-US" dirty="0"/>
          </a:p>
        </p:txBody>
      </p:sp>
      <p:sp>
        <p:nvSpPr>
          <p:cNvPr id="29" name="Slide Number Placeholder 28"/>
          <p:cNvSpPr>
            <a:spLocks noGrp="1"/>
          </p:cNvSpPr>
          <p:nvPr>
            <p:ph type="sldNum" sz="quarter" idx="12"/>
          </p:nvPr>
        </p:nvSpPr>
        <p:spPr>
          <a:xfrm>
            <a:off x="8305800" y="6324600"/>
            <a:ext cx="747712" cy="365760"/>
          </a:xfrm>
        </p:spPr>
        <p:txBody>
          <a:bodyPr/>
          <a:lstStyle>
            <a:lvl1pPr algn="r">
              <a:defRPr sz="1400">
                <a:solidFill>
                  <a:schemeClr val="bg1">
                    <a:lumMod val="50000"/>
                  </a:schemeClr>
                </a:solidFill>
                <a:latin typeface="+mj-lt"/>
              </a:defRPr>
            </a:lvl1pPr>
          </a:lstStyle>
          <a:p>
            <a:fld id="{C0A1F031-90DC-4B16-995C-089468D5C38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A0D689-D4D0-4EF1-90AF-E836651FDBDE}" type="datetime1">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1F031-90DC-4B16-995C-089468D5C3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normAutofit/>
          </a:bodyPr>
          <a:lstStyle>
            <a:lvl1pPr>
              <a:defRPr sz="3200"/>
            </a:lvl1p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6BA9D4FB-0C04-4BBC-889E-BB0D21C2389B}" type="datetime1">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1F031-90DC-4B16-995C-089468D5C3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3860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fld id="{ABEC0C4B-508B-423F-AD8B-F1A2EB6E4575}" type="datetime1">
              <a:rPr lang="en-US" smtClean="0"/>
              <a:pPr/>
              <a:t>5/1/2010</a:t>
            </a:fld>
            <a:endParaRPr lang="en-US" dirty="0"/>
          </a:p>
        </p:txBody>
      </p:sp>
      <p:sp>
        <p:nvSpPr>
          <p:cNvPr id="8" name="Slide Number Placeholder 7"/>
          <p:cNvSpPr>
            <a:spLocks noGrp="1"/>
          </p:cNvSpPr>
          <p:nvPr>
            <p:ph type="sldNum" sz="quarter" idx="11"/>
          </p:nvPr>
        </p:nvSpPr>
        <p:spPr>
          <a:xfrm>
            <a:off x="8229600" y="6324600"/>
            <a:ext cx="762000" cy="365760"/>
          </a:xfrm>
        </p:spPr>
        <p:txBody>
          <a:bodyPr/>
          <a:lstStyle>
            <a:lvl1pPr>
              <a:defRPr sz="1400">
                <a:solidFill>
                  <a:schemeClr val="bg1">
                    <a:lumMod val="50000"/>
                  </a:schemeClr>
                </a:solidFill>
              </a:defRPr>
            </a:lvl1pPr>
          </a:lstStyle>
          <a:p>
            <a:fld id="{C0A1F031-90DC-4B16-995C-089468D5C38D}"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
        <p:nvSpPr>
          <p:cNvPr id="10" name="Title 9"/>
          <p:cNvSpPr>
            <a:spLocks noGrp="1"/>
          </p:cNvSpPr>
          <p:nvPr>
            <p:ph type="title"/>
          </p:nvPr>
        </p:nvSpPr>
        <p:spPr>
          <a:xfrm>
            <a:off x="457200" y="914400"/>
            <a:ext cx="8229600" cy="1066800"/>
          </a:xfrm>
        </p:spPr>
        <p:txBody>
          <a:bodyPr>
            <a:normAutofit/>
          </a:bodyPr>
          <a:lstStyle>
            <a:lvl1pPr>
              <a:defRPr sz="3200"/>
            </a:lvl1pPr>
          </a:lstStyle>
          <a:p>
            <a:r>
              <a:rPr lang="en-US" dirty="0" smtClean="0"/>
              <a:t>Click to edit Master title style</a:t>
            </a:r>
            <a:endParaRPr lang="en-US" dirty="0"/>
          </a:p>
        </p:txBody>
      </p:sp>
      <p:cxnSp>
        <p:nvCxnSpPr>
          <p:cNvPr id="12" name="Straight Connector 11"/>
          <p:cNvCxnSpPr/>
          <p:nvPr userDrawn="1"/>
        </p:nvCxnSpPr>
        <p:spPr>
          <a:xfrm>
            <a:off x="0" y="61722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9144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Date Placeholder 6"/>
          <p:cNvSpPr txBox="1">
            <a:spLocks/>
          </p:cNvSpPr>
          <p:nvPr userDrawn="1"/>
        </p:nvSpPr>
        <p:spPr>
          <a:xfrm>
            <a:off x="76200" y="6400800"/>
            <a:ext cx="1828800" cy="457200"/>
          </a:xfrm>
          <a:prstGeom prst="rect">
            <a:avLst/>
          </a:prstGeom>
        </p:spPr>
        <p:txBody>
          <a:bodyPr vert="horz"/>
          <a:lstStyle/>
          <a:p>
            <a:endParaRPr lang="en-US" sz="800" dirty="0"/>
          </a:p>
        </p:txBody>
      </p:sp>
      <p:sp>
        <p:nvSpPr>
          <p:cNvPr id="18" name="Date Placeholder 6"/>
          <p:cNvSpPr txBox="1">
            <a:spLocks/>
          </p:cNvSpPr>
          <p:nvPr userDrawn="1"/>
        </p:nvSpPr>
        <p:spPr>
          <a:xfrm>
            <a:off x="0" y="6172200"/>
            <a:ext cx="1905000" cy="685800"/>
          </a:xfrm>
          <a:prstGeom prst="rect">
            <a:avLst/>
          </a:prstGeom>
        </p:spPr>
        <p:txBody>
          <a:bodyPr vert="horz"/>
          <a:lstStyle/>
          <a:p>
            <a:r>
              <a:rPr lang="en-US" sz="1200" dirty="0" smtClean="0">
                <a:solidFill>
                  <a:srgbClr val="438086"/>
                </a:solidFill>
                <a:latin typeface="+mj-lt"/>
              </a:rPr>
              <a:t>Alexander Schmidt</a:t>
            </a:r>
          </a:p>
          <a:p>
            <a:r>
              <a:rPr lang="en-US" sz="1200" dirty="0" smtClean="0">
                <a:solidFill>
                  <a:srgbClr val="438086"/>
                </a:solidFill>
                <a:latin typeface="+mj-lt"/>
              </a:rPr>
              <a:t>aschmidt@inrule.com</a:t>
            </a:r>
          </a:p>
          <a:p>
            <a:r>
              <a:rPr lang="en-US" sz="1200" dirty="0" smtClean="0">
                <a:solidFill>
                  <a:srgbClr val="438086"/>
                </a:solidFill>
                <a:latin typeface="+mj-lt"/>
              </a:rPr>
              <a:t>http://www.inrule.com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38086"/>
              </a:solidFill>
              <a:effectLst/>
              <a:uLnTx/>
              <a:uFillTx/>
              <a:latin typeface="+mj-lt"/>
              <a:ea typeface="+mn-ea"/>
              <a:cs typeface="+mn-cs"/>
            </a:endParaRPr>
          </a:p>
        </p:txBody>
      </p:sp>
      <p:pic>
        <p:nvPicPr>
          <p:cNvPr id="30722" name="Picture 2" descr="http://www.cloudslamevent.com/cloudslam10/files/CL_NEW_v2_300_62.jpg"/>
          <p:cNvPicPr>
            <a:picLocks noChangeAspect="1" noChangeArrowheads="1"/>
          </p:cNvPicPr>
          <p:nvPr userDrawn="1"/>
        </p:nvPicPr>
        <p:blipFill>
          <a:blip r:embed="rId2" cstate="print"/>
          <a:srcRect/>
          <a:stretch>
            <a:fillRect/>
          </a:stretch>
        </p:blipFill>
        <p:spPr bwMode="auto">
          <a:xfrm>
            <a:off x="3200400" y="6216650"/>
            <a:ext cx="2857500" cy="590550"/>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7D2E5D-12BE-4E2B-8C20-674AB00F97A4}" type="datetime1">
              <a:rPr lang="en-US" smtClean="0"/>
              <a:pPr/>
              <a:t>5/1/2010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29600" y="6400800"/>
            <a:ext cx="762000" cy="365760"/>
          </a:xfrm>
        </p:spPr>
        <p:txBody>
          <a:bodyPr/>
          <a:lstStyle>
            <a:lvl1pPr>
              <a:defRPr>
                <a:solidFill>
                  <a:schemeClr val="bg1">
                    <a:lumMod val="50000"/>
                  </a:schemeClr>
                </a:solidFill>
              </a:defRPr>
            </a:lvl1pPr>
          </a:lstStyle>
          <a:p>
            <a:fld id="{C0A1F031-90DC-4B16-995C-089468D5C38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lvl1pPr>
              <a:defRPr sz="3200"/>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2020825"/>
            <a:ext cx="4038600" cy="4075176"/>
          </a:xfrm>
        </p:spPr>
        <p:txBody>
          <a:bodyPr/>
          <a:lstStyle>
            <a:lvl1pPr>
              <a:defRPr sz="2000">
                <a:latin typeface="+mj-lt"/>
              </a:defRPr>
            </a:lvl1pPr>
            <a:lvl2pPr>
              <a:defRPr sz="1900">
                <a:latin typeface="+mj-lt"/>
              </a:defRPr>
            </a:lvl2pPr>
            <a:lvl3pPr>
              <a:defRPr sz="1800">
                <a:latin typeface="+mj-lt"/>
              </a:defRPr>
            </a:lvl3pPr>
            <a:lvl4pPr>
              <a:defRPr sz="1800">
                <a:latin typeface="+mj-lt"/>
              </a:defRPr>
            </a:lvl4pPr>
            <a:lvl5pPr>
              <a:defRPr sz="1800">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057400"/>
            <a:ext cx="4038600" cy="4038601"/>
          </a:xfrm>
        </p:spPr>
        <p:txBody>
          <a:bodyPr/>
          <a:lstStyle>
            <a:lvl1pPr>
              <a:defRPr sz="2000">
                <a:latin typeface="+mj-lt"/>
              </a:defRPr>
            </a:lvl1pPr>
            <a:lvl2pPr>
              <a:defRPr sz="1900">
                <a:latin typeface="+mj-lt"/>
              </a:defRPr>
            </a:lvl2pPr>
            <a:lvl3pPr>
              <a:defRPr sz="1800">
                <a:latin typeface="+mj-lt"/>
              </a:defRPr>
            </a:lvl3pPr>
            <a:lvl4pPr>
              <a:defRPr sz="1800">
                <a:latin typeface="+mj-lt"/>
              </a:defRPr>
            </a:lvl4pPr>
            <a:lvl5pPr>
              <a:defRPr sz="1800">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8BC9E694-75FB-44F6-9CAE-2FF8F42BBE29}" type="datetime1">
              <a:rPr lang="en-US" smtClean="0"/>
              <a:pPr/>
              <a:t>5/1/2010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1F031-90DC-4B16-995C-089468D5C38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1069848"/>
          </a:xfrm>
        </p:spPr>
        <p:txBody>
          <a:bodyPr anchor="ctr">
            <a:normAutofit/>
          </a:bodyPr>
          <a:lstStyle>
            <a:lvl1pPr>
              <a:defRPr sz="3200" b="0" i="0" cap="none" baseline="0"/>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81000" y="198120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mj-l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198120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mj-l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444749"/>
            <a:ext cx="4041648" cy="3651251"/>
          </a:xfrm>
        </p:spPr>
        <p:txBody>
          <a:bodyPr/>
          <a:lstStyle>
            <a:lvl1pPr>
              <a:defRPr sz="20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444749"/>
            <a:ext cx="4041775" cy="3651251"/>
          </a:xfrm>
        </p:spPr>
        <p:txBody>
          <a:bodyPr/>
          <a:lstStyle>
            <a:lvl1pPr>
              <a:defRPr sz="20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Date Placeholder 25"/>
          <p:cNvSpPr>
            <a:spLocks noGrp="1"/>
          </p:cNvSpPr>
          <p:nvPr>
            <p:ph type="dt" sz="half" idx="10"/>
          </p:nvPr>
        </p:nvSpPr>
        <p:spPr/>
        <p:txBody>
          <a:bodyPr rtlCol="0"/>
          <a:lstStyle/>
          <a:p>
            <a:fld id="{4BAB284B-5818-4839-BEDE-AFFEAD4BC996}" type="datetime1">
              <a:rPr lang="en-US" smtClean="0"/>
              <a:pPr/>
              <a:t>5/1/2010</a:t>
            </a:fld>
            <a:endParaRPr lang="en-US"/>
          </a:p>
        </p:txBody>
      </p:sp>
      <p:sp>
        <p:nvSpPr>
          <p:cNvPr id="27" name="Slide Number Placeholder 26"/>
          <p:cNvSpPr>
            <a:spLocks noGrp="1"/>
          </p:cNvSpPr>
          <p:nvPr>
            <p:ph type="sldNum" sz="quarter" idx="11"/>
          </p:nvPr>
        </p:nvSpPr>
        <p:spPr/>
        <p:txBody>
          <a:bodyPr rtlCol="0"/>
          <a:lstStyle/>
          <a:p>
            <a:fld id="{C0A1F031-90DC-4B16-995C-089468D5C38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9848"/>
          </a:xfrm>
        </p:spPr>
        <p:txBody>
          <a:bodyPr anchor="ctr">
            <a:normAutofit/>
          </a:bodyPr>
          <a:lstStyle>
            <a:lvl1pPr>
              <a:defRPr sz="3200">
                <a:solidFill>
                  <a:schemeClr val="tx2"/>
                </a:solidFill>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6583680" y="612648"/>
            <a:ext cx="957264" cy="457200"/>
          </a:xfrm>
        </p:spPr>
        <p:txBody>
          <a:bodyPr/>
          <a:lstStyle/>
          <a:p>
            <a:fld id="{A8CAEBE5-74E7-4FE8-9A8D-1F5FAB58D860}" type="datetime1">
              <a:rPr lang="en-US" smtClean="0"/>
              <a:pPr/>
              <a:t>5/1/2010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0A1F031-90DC-4B16-995C-089468D5C3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03B0E-A939-4A44-982F-E2E35BD5B3A6}" type="datetime1">
              <a:rPr lang="en-US" smtClean="0"/>
              <a:pPr/>
              <a:t>5/1/2010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1F031-90DC-4B16-995C-089468D5C3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DE3085AD-1D97-4DE8-ABC3-C3415333CB4A}" type="datetime1">
              <a:rPr lang="en-US" smtClean="0"/>
              <a:pPr/>
              <a:t>5/1/2010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1F031-90DC-4B16-995C-089468D5C3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94D9AF-DF73-464B-BDB8-9AF8F77950A1}" type="datetime1">
              <a:rPr lang="en-US" smtClean="0"/>
              <a:pPr/>
              <a:t>5/1/2010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1F031-90DC-4B16-995C-089468D5C3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descr="bg.png"/>
          <p:cNvPicPr>
            <a:picLocks noChangeAspect="1"/>
          </p:cNvPicPr>
          <p:nvPr/>
        </p:nvPicPr>
        <p:blipFill>
          <a:blip r:embed="rId13" cstate="print"/>
          <a:stretch>
            <a:fillRect/>
          </a:stretch>
        </p:blipFill>
        <p:spPr>
          <a:xfrm>
            <a:off x="3166" y="0"/>
            <a:ext cx="9137668" cy="6858000"/>
          </a:xfrm>
          <a:prstGeom prst="rect">
            <a:avLst/>
          </a:prstGeom>
        </p:spPr>
      </p:pic>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23AD653-94AE-4989-9256-9E0C1AD2FA12}" type="datetime1">
              <a:rPr lang="en-US" smtClean="0"/>
              <a:pPr/>
              <a:t>5/1/2010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0A1F031-90DC-4B16-995C-089468D5C38D}" type="slidenum">
              <a:rPr lang="en-US" smtClean="0"/>
              <a:pPr/>
              <a:t>‹#›</a:t>
            </a:fld>
            <a:endParaRPr lang="en-US"/>
          </a:p>
        </p:txBody>
      </p:sp>
      <p:sp>
        <p:nvSpPr>
          <p:cNvPr id="24" name="Rectangle 23"/>
          <p:cNvSpPr/>
          <p:nvPr/>
        </p:nvSpPr>
        <p:spPr>
          <a:xfrm>
            <a:off x="0" y="914400"/>
            <a:ext cx="91440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windowsazure/" TargetMode="External"/><Relationship Id="rId7" Type="http://schemas.openxmlformats.org/officeDocument/2006/relationships/hyperlink" Target="http://www.alexschmidt.net/research/migrating-traditional-bre-to-cloud.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cloudslam09.com/content/developing-cloud-based-virtual-machine-81.html" TargetMode="External"/><Relationship Id="rId5" Type="http://schemas.openxmlformats.org/officeDocument/2006/relationships/hyperlink" Target="http://www.oracle.com/technology/tech/cloud/pdf/oracle-in-the-cloud-datasheet.pdf" TargetMode="External"/><Relationship Id="rId4" Type="http://schemas.openxmlformats.org/officeDocument/2006/relationships/hyperlink" Target="http://blogs.msdn.com/endpoint/archive/2010/03/24/windows-server-appfabric-architecture.asp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Migrating Traditional Business Rules Applications to the Cloud</a:t>
            </a:r>
            <a:endParaRPr lang="en-US" dirty="0"/>
          </a:p>
        </p:txBody>
      </p:sp>
      <p:sp>
        <p:nvSpPr>
          <p:cNvPr id="3" name="Subtitle 2"/>
          <p:cNvSpPr>
            <a:spLocks noGrp="1"/>
          </p:cNvSpPr>
          <p:nvPr>
            <p:ph type="subTitle" idx="1"/>
          </p:nvPr>
        </p:nvSpPr>
        <p:spPr/>
        <p:txBody>
          <a:bodyPr/>
          <a:lstStyle/>
          <a:p>
            <a:r>
              <a:rPr lang="en-US" sz="2000" dirty="0" smtClean="0">
                <a:solidFill>
                  <a:schemeClr val="tx1"/>
                </a:solidFill>
              </a:rPr>
              <a:t>Alexander Schmidt</a:t>
            </a:r>
          </a:p>
          <a:p>
            <a:r>
              <a:rPr lang="en-US" sz="2000" dirty="0" smtClean="0">
                <a:solidFill>
                  <a:schemeClr val="tx1"/>
                </a:solidFill>
              </a:rPr>
              <a:t>aschmidt@inrule.com</a:t>
            </a:r>
          </a:p>
          <a:p>
            <a:r>
              <a:rPr lang="en-US" sz="2000" dirty="0" smtClean="0">
                <a:solidFill>
                  <a:schemeClr val="tx1"/>
                </a:solidFill>
              </a:rPr>
              <a:t>http://www.inrule.com</a:t>
            </a:r>
          </a:p>
          <a:p>
            <a:endParaRPr lang="en-US" dirty="0"/>
          </a:p>
        </p:txBody>
      </p:sp>
      <p:pic>
        <p:nvPicPr>
          <p:cNvPr id="4" name="Picture 2" descr="http://www.cloudslamevent.com/cloudslam10/files/CL_NEW_v2_300_62.jpg"/>
          <p:cNvPicPr>
            <a:picLocks noChangeAspect="1" noChangeArrowheads="1"/>
          </p:cNvPicPr>
          <p:nvPr/>
        </p:nvPicPr>
        <p:blipFill>
          <a:blip r:embed="rId3" cstate="print"/>
          <a:srcRect/>
          <a:stretch>
            <a:fillRect/>
          </a:stretch>
        </p:blipFill>
        <p:spPr bwMode="auto">
          <a:xfrm>
            <a:off x="6096000" y="228600"/>
            <a:ext cx="2857500" cy="590550"/>
          </a:xfrm>
          <a:prstGeom prst="rect">
            <a:avLst/>
          </a:prstGeom>
          <a:noFill/>
        </p:spPr>
      </p:pic>
      <p:sp>
        <p:nvSpPr>
          <p:cNvPr id="5" name="TextBox 4"/>
          <p:cNvSpPr txBox="1"/>
          <p:nvPr/>
        </p:nvSpPr>
        <p:spPr>
          <a:xfrm>
            <a:off x="6858000" y="6096000"/>
            <a:ext cx="1828800" cy="400110"/>
          </a:xfrm>
          <a:prstGeom prst="rect">
            <a:avLst/>
          </a:prstGeom>
          <a:noFill/>
        </p:spPr>
        <p:txBody>
          <a:bodyPr wrap="square" rtlCol="0">
            <a:spAutoFit/>
          </a:bodyPr>
          <a:lstStyle/>
          <a:p>
            <a:r>
              <a:rPr lang="en-US" sz="2000" dirty="0" smtClean="0">
                <a:latin typeface="+mj-lt"/>
              </a:rPr>
              <a:t>April 20, 2010</a:t>
            </a:r>
            <a:endParaRPr lang="en-US" sz="2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00400" y="2743200"/>
            <a:ext cx="2819400" cy="2362200"/>
          </a:xfrm>
          <a:prstGeom prst="roundRect">
            <a:avLst>
              <a:gd name="adj" fmla="val 2084"/>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latin typeface="Arial" pitchFamily="34" charset="0"/>
                <a:cs typeface="Arial" pitchFamily="34" charset="0"/>
              </a:rPr>
              <a:t>W2wp.exe (AppPool worker)</a:t>
            </a:r>
            <a:endParaRPr lang="en-US" sz="1200" b="1" dirty="0">
              <a:latin typeface="Arial" pitchFamily="34" charset="0"/>
              <a:cs typeface="Arial" pitchFamily="34" charset="0"/>
            </a:endParaRPr>
          </a:p>
        </p:txBody>
      </p:sp>
      <p:sp>
        <p:nvSpPr>
          <p:cNvPr id="2" name="Title 1"/>
          <p:cNvSpPr>
            <a:spLocks noGrp="1"/>
          </p:cNvSpPr>
          <p:nvPr>
            <p:ph type="title"/>
          </p:nvPr>
        </p:nvSpPr>
        <p:spPr>
          <a:xfrm>
            <a:off x="457200" y="914400"/>
            <a:ext cx="8229600" cy="1066800"/>
          </a:xfrm>
        </p:spPr>
        <p:txBody>
          <a:bodyPr/>
          <a:lstStyle/>
          <a:p>
            <a:r>
              <a:rPr lang="en-US" dirty="0" smtClean="0"/>
              <a:t>Functional Overview</a:t>
            </a:r>
            <a:endParaRPr lang="en-US" dirty="0"/>
          </a:p>
        </p:txBody>
      </p:sp>
      <p:sp>
        <p:nvSpPr>
          <p:cNvPr id="5" name="Rounded Rectangle 4"/>
          <p:cNvSpPr/>
          <p:nvPr/>
        </p:nvSpPr>
        <p:spPr>
          <a:xfrm>
            <a:off x="228600" y="3962400"/>
            <a:ext cx="2819400" cy="304800"/>
          </a:xfrm>
          <a:prstGeom prst="roundRect">
            <a:avLst/>
          </a:prstGeom>
          <a:gradFill flip="none" rotWithShape="1">
            <a:gsLst>
              <a:gs pos="0">
                <a:schemeClr val="dk1">
                  <a:tint val="1000"/>
                  <a:satMod val="255000"/>
                </a:schemeClr>
              </a:gs>
              <a:gs pos="55000">
                <a:schemeClr val="dk1">
                  <a:tint val="12000"/>
                  <a:satMod val="255000"/>
                </a:schemeClr>
              </a:gs>
              <a:gs pos="100000">
                <a:schemeClr val="dk1">
                  <a:tint val="45000"/>
                  <a:satMod val="250000"/>
                </a:schemeClr>
              </a:gs>
            </a:gsLst>
            <a:path path="circle">
              <a:fillToRect t="100000" r="100000"/>
            </a:path>
            <a:tileRect l="-100000" b="-10000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latin typeface="Arial" pitchFamily="34" charset="0"/>
                <a:cs typeface="Arial" pitchFamily="34" charset="0"/>
              </a:rPr>
              <a:t>Rule app Modules</a:t>
            </a:r>
            <a:endParaRPr lang="en-US" sz="1200" b="1" dirty="0">
              <a:latin typeface="Arial" pitchFamily="34" charset="0"/>
              <a:cs typeface="Arial" pitchFamily="34" charset="0"/>
            </a:endParaRPr>
          </a:p>
        </p:txBody>
      </p:sp>
      <p:sp>
        <p:nvSpPr>
          <p:cNvPr id="6" name="Rounded Rectangle 5"/>
          <p:cNvSpPr/>
          <p:nvPr/>
        </p:nvSpPr>
        <p:spPr>
          <a:xfrm>
            <a:off x="228600" y="4419600"/>
            <a:ext cx="2819400" cy="304800"/>
          </a:xfrm>
          <a:prstGeom prst="roundRect">
            <a:avLst/>
          </a:prstGeom>
          <a:gradFill flip="none" rotWithShape="1">
            <a:gsLst>
              <a:gs pos="0">
                <a:schemeClr val="dk1">
                  <a:tint val="1000"/>
                  <a:satMod val="255000"/>
                </a:schemeClr>
              </a:gs>
              <a:gs pos="55000">
                <a:schemeClr val="dk1">
                  <a:tint val="12000"/>
                  <a:satMod val="255000"/>
                </a:schemeClr>
              </a:gs>
              <a:gs pos="100000">
                <a:schemeClr val="dk1">
                  <a:tint val="45000"/>
                  <a:satMod val="250000"/>
                </a:schemeClr>
              </a:gs>
            </a:gsLst>
            <a:path path="circle">
              <a:fillToRect t="100000" r="100000"/>
            </a:path>
            <a:tileRect l="-100000" b="-100000"/>
          </a:gradFill>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latin typeface="Arial" pitchFamily="34" charset="0"/>
                <a:cs typeface="Arial" pitchFamily="34" charset="0"/>
              </a:rPr>
              <a:t>Rule Engine</a:t>
            </a:r>
            <a:endParaRPr lang="en-US" sz="1200" b="1" dirty="0">
              <a:latin typeface="Arial" pitchFamily="34" charset="0"/>
              <a:cs typeface="Arial" pitchFamily="34" charset="0"/>
            </a:endParaRPr>
          </a:p>
        </p:txBody>
      </p:sp>
      <p:sp>
        <p:nvSpPr>
          <p:cNvPr id="7" name="Rounded Rectangle 6"/>
          <p:cNvSpPr/>
          <p:nvPr/>
        </p:nvSpPr>
        <p:spPr>
          <a:xfrm>
            <a:off x="3200400" y="1828800"/>
            <a:ext cx="2819400" cy="304800"/>
          </a:xfrm>
          <a:prstGeom prst="roundRect">
            <a:avLst/>
          </a:prstGeom>
          <a:gradFill flip="none" rotWithShape="1">
            <a:gsLst>
              <a:gs pos="0">
                <a:schemeClr val="dk1">
                  <a:tint val="1000"/>
                  <a:satMod val="255000"/>
                </a:schemeClr>
              </a:gs>
              <a:gs pos="55000">
                <a:schemeClr val="dk1">
                  <a:tint val="12000"/>
                  <a:satMod val="255000"/>
                </a:schemeClr>
              </a:gs>
              <a:gs pos="100000">
                <a:schemeClr val="dk1">
                  <a:tint val="45000"/>
                  <a:satMod val="250000"/>
                </a:schemeClr>
              </a:gs>
            </a:gsLst>
            <a:path path="circle">
              <a:fillToRect t="100000" r="100000"/>
            </a:path>
            <a:tileRect l="-100000" b="-100000"/>
          </a:gradFill>
        </p:spPr>
        <p:style>
          <a:lnRef idx="1">
            <a:schemeClr val="dk1"/>
          </a:lnRef>
          <a:fillRef idx="2">
            <a:schemeClr val="dk1"/>
          </a:fillRef>
          <a:effectRef idx="1">
            <a:schemeClr val="dk1"/>
          </a:effectRef>
          <a:fontRef idx="minor">
            <a:schemeClr val="dk1"/>
          </a:fontRef>
        </p:style>
        <p:txBody>
          <a:bodyPr rtlCol="0" anchor="ctr"/>
          <a:lstStyle/>
          <a:p>
            <a:r>
              <a:rPr lang="en-US" sz="1200" b="1" dirty="0" smtClean="0">
                <a:latin typeface="Arial" pitchFamily="34" charset="0"/>
                <a:cs typeface="Arial" pitchFamily="34" charset="0"/>
              </a:rPr>
              <a:t>AppFabric Modules</a:t>
            </a:r>
            <a:endParaRPr lang="en-US" sz="1200" b="1" dirty="0">
              <a:latin typeface="Arial" pitchFamily="34" charset="0"/>
              <a:cs typeface="Arial" pitchFamily="34" charset="0"/>
            </a:endParaRPr>
          </a:p>
        </p:txBody>
      </p:sp>
      <p:sp>
        <p:nvSpPr>
          <p:cNvPr id="8" name="Rounded Rectangle 7"/>
          <p:cNvSpPr/>
          <p:nvPr/>
        </p:nvSpPr>
        <p:spPr>
          <a:xfrm>
            <a:off x="3200400" y="2286000"/>
            <a:ext cx="4419600" cy="304800"/>
          </a:xfrm>
          <a:prstGeom prst="roundRect">
            <a:avLst/>
          </a:prstGeom>
          <a:gradFill flip="none" rotWithShape="1">
            <a:gsLst>
              <a:gs pos="0">
                <a:schemeClr val="dk1">
                  <a:tint val="1000"/>
                  <a:satMod val="255000"/>
                </a:schemeClr>
              </a:gs>
              <a:gs pos="55000">
                <a:schemeClr val="dk1">
                  <a:tint val="12000"/>
                  <a:satMod val="255000"/>
                </a:schemeClr>
              </a:gs>
              <a:gs pos="100000">
                <a:schemeClr val="dk1">
                  <a:tint val="45000"/>
                  <a:satMod val="250000"/>
                </a:schemeClr>
              </a:gs>
            </a:gsLst>
            <a:path path="circle">
              <a:fillToRect t="100000" r="100000"/>
            </a:path>
            <a:tileRect l="-100000" b="-100000"/>
          </a:gradFill>
        </p:spPr>
        <p:style>
          <a:lnRef idx="1">
            <a:schemeClr val="dk1"/>
          </a:lnRef>
          <a:fillRef idx="2">
            <a:schemeClr val="dk1"/>
          </a:fillRef>
          <a:effectRef idx="1">
            <a:schemeClr val="dk1"/>
          </a:effectRef>
          <a:fontRef idx="minor">
            <a:schemeClr val="dk1"/>
          </a:fontRef>
        </p:style>
        <p:txBody>
          <a:bodyPr rtlCol="0" anchor="ctr"/>
          <a:lstStyle/>
          <a:p>
            <a:r>
              <a:rPr lang="en-US" sz="1200" b="1" dirty="0" smtClean="0">
                <a:latin typeface="Arial" pitchFamily="34" charset="0"/>
                <a:cs typeface="Arial" pitchFamily="34" charset="0"/>
              </a:rPr>
              <a:t>PowerShell: AppFabric Command-lets</a:t>
            </a:r>
            <a:endParaRPr lang="en-US" sz="1200" b="1" dirty="0">
              <a:latin typeface="Arial" pitchFamily="34" charset="0"/>
              <a:cs typeface="Arial" pitchFamily="34" charset="0"/>
            </a:endParaRPr>
          </a:p>
        </p:txBody>
      </p:sp>
      <p:sp>
        <p:nvSpPr>
          <p:cNvPr id="9" name="Rounded Rectangle 8"/>
          <p:cNvSpPr/>
          <p:nvPr/>
        </p:nvSpPr>
        <p:spPr>
          <a:xfrm>
            <a:off x="3352800" y="3276600"/>
            <a:ext cx="2514600" cy="1600200"/>
          </a:xfrm>
          <a:prstGeom prst="roundRect">
            <a:avLst>
              <a:gd name="adj" fmla="val 2778"/>
            </a:avLst>
          </a:prstGeom>
          <a:gradFill flip="none" rotWithShape="1">
            <a:gsLst>
              <a:gs pos="0">
                <a:schemeClr val="dk1">
                  <a:tint val="1000"/>
                  <a:satMod val="255000"/>
                </a:schemeClr>
              </a:gs>
              <a:gs pos="55000">
                <a:schemeClr val="dk1">
                  <a:tint val="12000"/>
                  <a:satMod val="255000"/>
                </a:schemeClr>
              </a:gs>
              <a:gs pos="100000">
                <a:schemeClr val="dk1">
                  <a:tint val="45000"/>
                  <a:satMod val="250000"/>
                </a:schemeClr>
              </a:gs>
            </a:gsLst>
            <a:path path="circle">
              <a:fillToRect t="100000" r="100000"/>
            </a:path>
            <a:tileRect l="-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US" sz="1200" b="1" dirty="0" smtClean="0">
                <a:latin typeface="Arial" pitchFamily="34" charset="0"/>
                <a:cs typeface="Arial" pitchFamily="34" charset="0"/>
              </a:rPr>
              <a:t>AppDomain</a:t>
            </a:r>
            <a:endParaRPr lang="en-US" sz="1200" b="1" dirty="0">
              <a:latin typeface="Arial" pitchFamily="34" charset="0"/>
              <a:cs typeface="Arial" pitchFamily="34" charset="0"/>
            </a:endParaRPr>
          </a:p>
        </p:txBody>
      </p:sp>
      <p:sp>
        <p:nvSpPr>
          <p:cNvPr id="11" name="Rounded Rectangle 10"/>
          <p:cNvSpPr/>
          <p:nvPr/>
        </p:nvSpPr>
        <p:spPr>
          <a:xfrm>
            <a:off x="3429000" y="3962400"/>
            <a:ext cx="2362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latin typeface="Arial" pitchFamily="34" charset="0"/>
                <a:cs typeface="Arial" pitchFamily="34" charset="0"/>
              </a:rPr>
              <a:t>Code Service</a:t>
            </a:r>
            <a:endParaRPr lang="en-US" sz="1200" b="1" dirty="0">
              <a:latin typeface="Arial" pitchFamily="34" charset="0"/>
              <a:cs typeface="Arial" pitchFamily="34" charset="0"/>
            </a:endParaRPr>
          </a:p>
        </p:txBody>
      </p:sp>
      <p:sp>
        <p:nvSpPr>
          <p:cNvPr id="12" name="Rounded Rectangle 11"/>
          <p:cNvSpPr/>
          <p:nvPr/>
        </p:nvSpPr>
        <p:spPr>
          <a:xfrm>
            <a:off x="3429000" y="4419600"/>
            <a:ext cx="2362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latin typeface="Arial" pitchFamily="34" charset="0"/>
                <a:cs typeface="Arial" pitchFamily="34" charset="0"/>
              </a:rPr>
              <a:t>Workflow Service</a:t>
            </a:r>
            <a:endParaRPr lang="en-US" sz="1200" b="1" dirty="0">
              <a:latin typeface="Arial" pitchFamily="34" charset="0"/>
              <a:cs typeface="Arial" pitchFamily="34" charset="0"/>
            </a:endParaRPr>
          </a:p>
        </p:txBody>
      </p:sp>
      <p:sp>
        <p:nvSpPr>
          <p:cNvPr id="13" name="Rounded Rectangle 12"/>
          <p:cNvSpPr/>
          <p:nvPr/>
        </p:nvSpPr>
        <p:spPr>
          <a:xfrm>
            <a:off x="1676400" y="2743200"/>
            <a:ext cx="1295400" cy="533400"/>
          </a:xfrm>
          <a:prstGeom prst="roundRect">
            <a:avLst>
              <a:gd name="adj" fmla="val 51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latin typeface="Arial" pitchFamily="34" charset="0"/>
                <a:cs typeface="Arial" pitchFamily="34" charset="0"/>
              </a:rPr>
              <a:t>WAS</a:t>
            </a:r>
            <a:endParaRPr lang="en-US" sz="1200" b="1" dirty="0">
              <a:latin typeface="Arial" pitchFamily="34" charset="0"/>
              <a:cs typeface="Arial" pitchFamily="34" charset="0"/>
            </a:endParaRPr>
          </a:p>
        </p:txBody>
      </p:sp>
      <p:sp>
        <p:nvSpPr>
          <p:cNvPr id="14" name="Flowchart: Punched Tape 13"/>
          <p:cNvSpPr/>
          <p:nvPr/>
        </p:nvSpPr>
        <p:spPr>
          <a:xfrm>
            <a:off x="1828800" y="3124200"/>
            <a:ext cx="838200" cy="685800"/>
          </a:xfrm>
          <a:prstGeom prst="flowChartPunchedTap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latin typeface="Arial" pitchFamily="34" charset="0"/>
                <a:cs typeface="Arial" pitchFamily="34" charset="0"/>
              </a:rPr>
              <a:t>Config</a:t>
            </a:r>
            <a:endParaRPr lang="en-US" sz="1200" b="1" dirty="0">
              <a:latin typeface="Arial" pitchFamily="34" charset="0"/>
              <a:cs typeface="Arial" pitchFamily="34" charset="0"/>
            </a:endParaRPr>
          </a:p>
        </p:txBody>
      </p:sp>
      <p:sp>
        <p:nvSpPr>
          <p:cNvPr id="15" name="Rounded Rectangle 14"/>
          <p:cNvSpPr/>
          <p:nvPr/>
        </p:nvSpPr>
        <p:spPr>
          <a:xfrm>
            <a:off x="6324600" y="2971800"/>
            <a:ext cx="1295400" cy="609600"/>
          </a:xfrm>
          <a:prstGeom prst="roundRect">
            <a:avLst>
              <a:gd name="adj" fmla="val 51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latin typeface="Arial" pitchFamily="34" charset="0"/>
                <a:cs typeface="Arial" pitchFamily="34" charset="0"/>
              </a:rPr>
              <a:t>Cache Service</a:t>
            </a:r>
            <a:endParaRPr lang="en-US" sz="1200" b="1" dirty="0">
              <a:latin typeface="Arial" pitchFamily="34" charset="0"/>
              <a:cs typeface="Arial" pitchFamily="34" charset="0"/>
            </a:endParaRPr>
          </a:p>
        </p:txBody>
      </p:sp>
      <p:sp>
        <p:nvSpPr>
          <p:cNvPr id="16" name="Rounded Rectangle 15"/>
          <p:cNvSpPr/>
          <p:nvPr/>
        </p:nvSpPr>
        <p:spPr>
          <a:xfrm>
            <a:off x="6324600" y="3733800"/>
            <a:ext cx="1295400" cy="609600"/>
          </a:xfrm>
          <a:prstGeom prst="roundRect">
            <a:avLst>
              <a:gd name="adj" fmla="val 51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latin typeface="Arial" pitchFamily="34" charset="0"/>
                <a:cs typeface="Arial" pitchFamily="34" charset="0"/>
              </a:rPr>
              <a:t>Event Management</a:t>
            </a:r>
          </a:p>
          <a:p>
            <a:pPr algn="ctr"/>
            <a:r>
              <a:rPr lang="en-US" sz="1200" b="1" dirty="0" smtClean="0">
                <a:latin typeface="Arial" pitchFamily="34" charset="0"/>
                <a:cs typeface="Arial" pitchFamily="34" charset="0"/>
              </a:rPr>
              <a:t>Service</a:t>
            </a:r>
            <a:endParaRPr lang="en-US" sz="1200" b="1" dirty="0">
              <a:latin typeface="Arial" pitchFamily="34" charset="0"/>
              <a:cs typeface="Arial" pitchFamily="34" charset="0"/>
            </a:endParaRPr>
          </a:p>
        </p:txBody>
      </p:sp>
      <p:sp>
        <p:nvSpPr>
          <p:cNvPr id="17" name="Rounded Rectangle 16"/>
          <p:cNvSpPr/>
          <p:nvPr/>
        </p:nvSpPr>
        <p:spPr>
          <a:xfrm>
            <a:off x="6324600" y="4495800"/>
            <a:ext cx="1295400" cy="609600"/>
          </a:xfrm>
          <a:prstGeom prst="roundRect">
            <a:avLst>
              <a:gd name="adj" fmla="val 51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latin typeface="Arial" pitchFamily="34" charset="0"/>
                <a:cs typeface="Arial" pitchFamily="34" charset="0"/>
              </a:rPr>
              <a:t>Workflow</a:t>
            </a:r>
          </a:p>
          <a:p>
            <a:pPr algn="ctr"/>
            <a:r>
              <a:rPr lang="en-US" sz="1200" b="1" dirty="0" smtClean="0">
                <a:latin typeface="Arial" pitchFamily="34" charset="0"/>
                <a:cs typeface="Arial" pitchFamily="34" charset="0"/>
              </a:rPr>
              <a:t>Management</a:t>
            </a:r>
          </a:p>
          <a:p>
            <a:pPr algn="ctr"/>
            <a:r>
              <a:rPr lang="en-US" sz="1200" b="1" dirty="0" smtClean="0">
                <a:latin typeface="Arial" pitchFamily="34" charset="0"/>
                <a:cs typeface="Arial" pitchFamily="34" charset="0"/>
              </a:rPr>
              <a:t>Service</a:t>
            </a:r>
            <a:endParaRPr lang="en-US" sz="1200" b="1" dirty="0">
              <a:latin typeface="Arial" pitchFamily="34" charset="0"/>
              <a:cs typeface="Arial" pitchFamily="34" charset="0"/>
            </a:endParaRPr>
          </a:p>
        </p:txBody>
      </p:sp>
      <p:sp>
        <p:nvSpPr>
          <p:cNvPr id="18" name="Rounded Rectangle 17"/>
          <p:cNvSpPr/>
          <p:nvPr/>
        </p:nvSpPr>
        <p:spPr>
          <a:xfrm>
            <a:off x="3429000" y="3581400"/>
            <a:ext cx="2362200" cy="304800"/>
          </a:xfrm>
          <a:prstGeom prst="roundRect">
            <a:avLst>
              <a:gd name="adj" fmla="val 51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latin typeface="Arial" pitchFamily="34" charset="0"/>
                <a:cs typeface="Arial" pitchFamily="34" charset="0"/>
              </a:rPr>
              <a:t>ASP.NET Code</a:t>
            </a:r>
            <a:endParaRPr lang="en-US" sz="1200" b="1" dirty="0">
              <a:latin typeface="Arial" pitchFamily="34" charset="0"/>
              <a:cs typeface="Arial" pitchFamily="34" charset="0"/>
            </a:endParaRPr>
          </a:p>
        </p:txBody>
      </p:sp>
      <p:sp>
        <p:nvSpPr>
          <p:cNvPr id="19" name="Right Arrow 18"/>
          <p:cNvSpPr/>
          <p:nvPr/>
        </p:nvSpPr>
        <p:spPr>
          <a:xfrm>
            <a:off x="5791200" y="3429000"/>
            <a:ext cx="609600" cy="1524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22" name="Straight Arrow Connector 21"/>
          <p:cNvCxnSpPr>
            <a:endCxn id="16" idx="1"/>
          </p:cNvCxnSpPr>
          <p:nvPr/>
        </p:nvCxnSpPr>
        <p:spPr>
          <a:xfrm>
            <a:off x="5867400" y="4038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Can 28"/>
          <p:cNvSpPr/>
          <p:nvPr/>
        </p:nvSpPr>
        <p:spPr>
          <a:xfrm>
            <a:off x="7848600" y="4876800"/>
            <a:ext cx="11430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Repository</a:t>
            </a:r>
            <a:endParaRPr lang="en-US" sz="1200" b="1" dirty="0">
              <a:latin typeface="Arial" pitchFamily="34" charset="0"/>
              <a:cs typeface="Arial" pitchFamily="34" charset="0"/>
            </a:endParaRPr>
          </a:p>
        </p:txBody>
      </p:sp>
      <p:sp>
        <p:nvSpPr>
          <p:cNvPr id="30" name="Can 29"/>
          <p:cNvSpPr/>
          <p:nvPr/>
        </p:nvSpPr>
        <p:spPr>
          <a:xfrm>
            <a:off x="7848600" y="3581400"/>
            <a:ext cx="11430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Monitoring</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Store</a:t>
            </a:r>
            <a:endParaRPr lang="en-US" sz="1200" b="1" dirty="0">
              <a:latin typeface="Arial" pitchFamily="34" charset="0"/>
              <a:cs typeface="Arial" pitchFamily="34" charset="0"/>
            </a:endParaRPr>
          </a:p>
        </p:txBody>
      </p:sp>
      <p:cxnSp>
        <p:nvCxnSpPr>
          <p:cNvPr id="31" name="Straight Arrow Connector 30"/>
          <p:cNvCxnSpPr/>
          <p:nvPr/>
        </p:nvCxnSpPr>
        <p:spPr>
          <a:xfrm>
            <a:off x="5867400" y="4572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1"/>
            <a:endCxn id="14" idx="1"/>
          </p:cNvCxnSpPr>
          <p:nvPr/>
        </p:nvCxnSpPr>
        <p:spPr>
          <a:xfrm rot="10800000" flipV="1">
            <a:off x="1828800" y="2438400"/>
            <a:ext cx="1371600" cy="1028700"/>
          </a:xfrm>
          <a:prstGeom prst="bentConnector3">
            <a:avLst>
              <a:gd name="adj1" fmla="val 11666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8" idx="1"/>
          </p:cNvCxnSpPr>
          <p:nvPr/>
        </p:nvCxnSpPr>
        <p:spPr>
          <a:xfrm rot="10800000" flipH="1" flipV="1">
            <a:off x="3200400" y="2438400"/>
            <a:ext cx="4648200" cy="2895600"/>
          </a:xfrm>
          <a:prstGeom prst="bentConnector3">
            <a:avLst>
              <a:gd name="adj1" fmla="val -6659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stCxn id="8" idx="3"/>
            <a:endCxn id="30" idx="1"/>
          </p:cNvCxnSpPr>
          <p:nvPr/>
        </p:nvCxnSpPr>
        <p:spPr>
          <a:xfrm>
            <a:off x="7620000" y="2438400"/>
            <a:ext cx="800100" cy="1143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6" idx="3"/>
            <a:endCxn id="30" idx="2"/>
          </p:cNvCxnSpPr>
          <p:nvPr/>
        </p:nvCxnSpPr>
        <p:spPr>
          <a:xfrm>
            <a:off x="7620000" y="4038600"/>
            <a:ext cx="2286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12" idx="2"/>
          </p:cNvCxnSpPr>
          <p:nvPr/>
        </p:nvCxnSpPr>
        <p:spPr>
          <a:xfrm rot="16200000" flipH="1">
            <a:off x="5924550" y="3409950"/>
            <a:ext cx="609600" cy="3238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5" idx="3"/>
            <a:endCxn id="11" idx="1"/>
          </p:cNvCxnSpPr>
          <p:nvPr/>
        </p:nvCxnSpPr>
        <p:spPr>
          <a:xfrm>
            <a:off x="3048000" y="4114800"/>
            <a:ext cx="381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6" idx="3"/>
            <a:endCxn id="11" idx="1"/>
          </p:cNvCxnSpPr>
          <p:nvPr/>
        </p:nvCxnSpPr>
        <p:spPr>
          <a:xfrm flipV="1">
            <a:off x="3048000" y="4114800"/>
            <a:ext cx="381000" cy="457200"/>
          </a:xfrm>
          <a:prstGeom prst="bentConnector3">
            <a:avLst>
              <a:gd name="adj1" fmla="val 25000"/>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Down Arrow 64"/>
          <p:cNvSpPr/>
          <p:nvPr/>
        </p:nvSpPr>
        <p:spPr>
          <a:xfrm>
            <a:off x="5181600" y="2057400"/>
            <a:ext cx="304800" cy="3048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66" name="Straight Arrow Connector 65"/>
          <p:cNvCxnSpPr/>
          <p:nvPr/>
        </p:nvCxnSpPr>
        <p:spPr>
          <a:xfrm>
            <a:off x="2971800" y="3048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Slide Number Placeholder 37"/>
          <p:cNvSpPr>
            <a:spLocks noGrp="1"/>
          </p:cNvSpPr>
          <p:nvPr>
            <p:ph type="sldNum" sz="quarter" idx="11"/>
          </p:nvPr>
        </p:nvSpPr>
        <p:spPr>
          <a:xfrm>
            <a:off x="8229600" y="6248400"/>
            <a:ext cx="762000" cy="365760"/>
          </a:xfrm>
        </p:spPr>
        <p:txBody>
          <a:bodyPr/>
          <a:lstStyle/>
          <a:p>
            <a:fld id="{C0A1F031-90DC-4B16-995C-089468D5C38D}" type="slidenum">
              <a:rPr lang="en-US" smtClean="0"/>
              <a:pPr/>
              <a:t>10</a:t>
            </a:fld>
            <a:endParaRPr lang="en-US" dirty="0"/>
          </a:p>
        </p:txBody>
      </p:sp>
      <p:pic>
        <p:nvPicPr>
          <p:cNvPr id="34" name="Picture 33" descr="functional_overview.png"/>
          <p:cNvPicPr>
            <a:picLocks noChangeAspect="1"/>
          </p:cNvPicPr>
          <p:nvPr/>
        </p:nvPicPr>
        <p:blipFill>
          <a:blip r:embed="rId3" cstate="print"/>
          <a:stretch>
            <a:fillRect/>
          </a:stretch>
        </p:blipFill>
        <p:spPr>
          <a:xfrm>
            <a:off x="10058400" y="2438400"/>
            <a:ext cx="5391903" cy="3429479"/>
          </a:xfrm>
          <a:prstGeom prst="rect">
            <a:avLst/>
          </a:prstGeom>
        </p:spPr>
      </p:pic>
      <p:sp>
        <p:nvSpPr>
          <p:cNvPr id="35" name="Oval 34"/>
          <p:cNvSpPr/>
          <p:nvPr/>
        </p:nvSpPr>
        <p:spPr>
          <a:xfrm>
            <a:off x="3048000" y="2057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1</a:t>
            </a:r>
            <a:endParaRPr lang="en-US" sz="1400" dirty="0">
              <a:latin typeface="Arial" pitchFamily="34" charset="0"/>
              <a:cs typeface="Arial" pitchFamily="34" charset="0"/>
            </a:endParaRPr>
          </a:p>
        </p:txBody>
      </p:sp>
      <p:sp>
        <p:nvSpPr>
          <p:cNvPr id="36" name="Oval 35"/>
          <p:cNvSpPr/>
          <p:nvPr/>
        </p:nvSpPr>
        <p:spPr>
          <a:xfrm>
            <a:off x="6172200" y="3048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2</a:t>
            </a:r>
            <a:endParaRPr lang="en-US" sz="1400" dirty="0">
              <a:latin typeface="Arial" pitchFamily="34" charset="0"/>
              <a:cs typeface="Arial" pitchFamily="34" charset="0"/>
            </a:endParaRPr>
          </a:p>
        </p:txBody>
      </p:sp>
      <p:sp>
        <p:nvSpPr>
          <p:cNvPr id="39" name="Oval 38"/>
          <p:cNvSpPr/>
          <p:nvPr/>
        </p:nvSpPr>
        <p:spPr>
          <a:xfrm>
            <a:off x="152400" y="3810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4</a:t>
            </a:r>
            <a:endParaRPr lang="en-US" sz="1400" dirty="0">
              <a:latin typeface="Arial" pitchFamily="34" charset="0"/>
              <a:cs typeface="Arial" pitchFamily="34" charset="0"/>
            </a:endParaRPr>
          </a:p>
        </p:txBody>
      </p:sp>
      <p:sp>
        <p:nvSpPr>
          <p:cNvPr id="40" name="Oval 39"/>
          <p:cNvSpPr/>
          <p:nvPr/>
        </p:nvSpPr>
        <p:spPr>
          <a:xfrm>
            <a:off x="7696200" y="3505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cs typeface="Arial" pitchFamily="34" charset="0"/>
              </a:rPr>
              <a:t>3</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Breaking down into chunks</a:t>
            </a:r>
          </a:p>
          <a:p>
            <a:pPr lvl="1"/>
            <a:r>
              <a:rPr lang="en-US" dirty="0" smtClean="0"/>
              <a:t>Working Memory</a:t>
            </a:r>
          </a:p>
          <a:p>
            <a:pPr lvl="1"/>
            <a:r>
              <a:rPr lang="en-US" dirty="0" smtClean="0"/>
              <a:t>Network</a:t>
            </a:r>
          </a:p>
          <a:p>
            <a:r>
              <a:rPr lang="en-US" dirty="0" smtClean="0"/>
              <a:t>State management</a:t>
            </a:r>
          </a:p>
          <a:p>
            <a:pPr lvl="1"/>
            <a:r>
              <a:rPr lang="en-US" dirty="0" smtClean="0"/>
              <a:t>Retrieving State</a:t>
            </a:r>
          </a:p>
          <a:p>
            <a:pPr lvl="1"/>
            <a:r>
              <a:rPr lang="en-US" dirty="0" smtClean="0"/>
              <a:t>Storing State </a:t>
            </a:r>
          </a:p>
          <a:p>
            <a:r>
              <a:rPr lang="en-US" dirty="0" smtClean="0"/>
              <a:t>Optimizations</a:t>
            </a:r>
          </a:p>
          <a:p>
            <a:pPr lvl="1"/>
            <a:r>
              <a:rPr lang="en-US" dirty="0" err="1" smtClean="0"/>
              <a:t>Rete</a:t>
            </a:r>
            <a:r>
              <a:rPr lang="en-US" dirty="0" smtClean="0"/>
              <a:t> Algorithm (caching, logic </a:t>
            </a:r>
            <a:r>
              <a:rPr lang="en-US" dirty="0" err="1" smtClean="0"/>
              <a:t>optimiz</a:t>
            </a:r>
            <a:r>
              <a:rPr lang="en-US" dirty="0" smtClean="0"/>
              <a:t>.)</a:t>
            </a:r>
          </a:p>
          <a:p>
            <a:pPr lvl="1"/>
            <a:r>
              <a:rPr lang="en-US" dirty="0" smtClean="0"/>
              <a:t>Sequential vs. Parallel rule execution</a:t>
            </a:r>
          </a:p>
        </p:txBody>
      </p:sp>
      <p:sp>
        <p:nvSpPr>
          <p:cNvPr id="3" name="Slide Number Placeholder 2"/>
          <p:cNvSpPr>
            <a:spLocks noGrp="1"/>
          </p:cNvSpPr>
          <p:nvPr>
            <p:ph type="sldNum" sz="quarter" idx="11"/>
          </p:nvPr>
        </p:nvSpPr>
        <p:spPr/>
        <p:txBody>
          <a:bodyPr/>
          <a:lstStyle/>
          <a:p>
            <a:fld id="{C0A1F031-90DC-4B16-995C-089468D5C38D}" type="slidenum">
              <a:rPr lang="en-US" smtClean="0"/>
              <a:pPr/>
              <a:t>11</a:t>
            </a:fld>
            <a:endParaRPr lang="en-US" dirty="0"/>
          </a:p>
        </p:txBody>
      </p:sp>
      <p:sp>
        <p:nvSpPr>
          <p:cNvPr id="4" name="Title 3"/>
          <p:cNvSpPr>
            <a:spLocks noGrp="1"/>
          </p:cNvSpPr>
          <p:nvPr>
            <p:ph type="title"/>
          </p:nvPr>
        </p:nvSpPr>
        <p:spPr/>
        <p:txBody>
          <a:bodyPr/>
          <a:lstStyle/>
          <a:p>
            <a:r>
              <a:rPr lang="en-US" dirty="0" smtClean="0"/>
              <a:t>Performance and Scalability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Repository Provider for the Cloud</a:t>
            </a:r>
            <a:endParaRPr lang="en-US" dirty="0"/>
          </a:p>
        </p:txBody>
      </p:sp>
      <p:graphicFrame>
        <p:nvGraphicFramePr>
          <p:cNvPr id="4" name="Diagram 3"/>
          <p:cNvGraphicFramePr/>
          <p:nvPr/>
        </p:nvGraphicFramePr>
        <p:xfrm>
          <a:off x="1447800" y="19050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1"/>
          </p:nvPr>
        </p:nvSpPr>
        <p:spPr/>
        <p:txBody>
          <a:bodyPr/>
          <a:lstStyle/>
          <a:p>
            <a:fld id="{C0A1F031-90DC-4B16-995C-089468D5C38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Simulation</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Verify BRMS in the Cloud </a:t>
            </a:r>
          </a:p>
          <a:p>
            <a:pPr lvl="1"/>
            <a:r>
              <a:rPr lang="en-US" dirty="0" smtClean="0"/>
              <a:t>Evaluate performance and scalability</a:t>
            </a:r>
          </a:p>
          <a:p>
            <a:pPr lvl="1"/>
            <a:r>
              <a:rPr lang="en-US" dirty="0" smtClean="0"/>
              <a:t>Check architecture decisions affecting BRE applications specific to Cloud</a:t>
            </a:r>
          </a:p>
          <a:p>
            <a:r>
              <a:rPr lang="en-US" dirty="0" smtClean="0"/>
              <a:t>Methods</a:t>
            </a:r>
          </a:p>
          <a:p>
            <a:pPr lvl="1"/>
            <a:r>
              <a:rPr lang="en-US" dirty="0" smtClean="0"/>
              <a:t>A sample </a:t>
            </a:r>
            <a:r>
              <a:rPr lang="en-US" dirty="0" err="1" smtClean="0"/>
              <a:t>ruleapp</a:t>
            </a:r>
            <a:r>
              <a:rPr lang="en-US" dirty="0" smtClean="0"/>
              <a:t> executed in the Cloud (</a:t>
            </a:r>
            <a:r>
              <a:rPr lang="en-US" dirty="0" err="1" smtClean="0"/>
              <a:t>AppFabric</a:t>
            </a:r>
            <a:r>
              <a:rPr lang="en-US" dirty="0" smtClean="0"/>
              <a:t>, Service Bus) </a:t>
            </a:r>
          </a:p>
          <a:p>
            <a:pPr lvl="1"/>
            <a:r>
              <a:rPr lang="en-US" dirty="0" smtClean="0"/>
              <a:t>Repository in the Cloud</a:t>
            </a:r>
          </a:p>
          <a:p>
            <a:pPr lvl="1"/>
            <a:endParaRPr lang="en-US" dirty="0" smtClean="0"/>
          </a:p>
          <a:p>
            <a:endParaRPr lang="en-US" dirty="0" smtClean="0"/>
          </a:p>
        </p:txBody>
      </p:sp>
      <p:sp>
        <p:nvSpPr>
          <p:cNvPr id="4" name="Slide Number Placeholder 3"/>
          <p:cNvSpPr>
            <a:spLocks noGrp="1"/>
          </p:cNvSpPr>
          <p:nvPr>
            <p:ph type="sldNum" sz="quarter" idx="11"/>
          </p:nvPr>
        </p:nvSpPr>
        <p:spPr/>
        <p:txBody>
          <a:bodyPr/>
          <a:lstStyle/>
          <a:p>
            <a:fld id="{C0A1F031-90DC-4B16-995C-089468D5C38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0A1F031-90DC-4B16-995C-089468D5C38D}" type="slidenum">
              <a:rPr lang="en-US" smtClean="0"/>
              <a:pPr/>
              <a:t>14</a:t>
            </a:fld>
            <a:endParaRPr lang="en-US" dirty="0"/>
          </a:p>
        </p:txBody>
      </p:sp>
      <p:sp>
        <p:nvSpPr>
          <p:cNvPr id="4" name="Title 3"/>
          <p:cNvSpPr>
            <a:spLocks noGrp="1"/>
          </p:cNvSpPr>
          <p:nvPr>
            <p:ph type="title"/>
          </p:nvPr>
        </p:nvSpPr>
        <p:spPr/>
        <p:txBody>
          <a:bodyPr/>
          <a:lstStyle/>
          <a:p>
            <a:r>
              <a:rPr lang="en-US" dirty="0" smtClean="0"/>
              <a:t>A sample </a:t>
            </a:r>
            <a:r>
              <a:rPr lang="en-US" dirty="0" err="1" smtClean="0"/>
              <a:t>ruleapp</a:t>
            </a:r>
            <a:r>
              <a:rPr lang="en-US" dirty="0" smtClean="0"/>
              <a:t> executed in the Cloud</a:t>
            </a:r>
            <a:endParaRPr lang="en-US" dirty="0"/>
          </a:p>
        </p:txBody>
      </p:sp>
      <p:pic>
        <p:nvPicPr>
          <p:cNvPr id="7" name="Picture 1"/>
          <p:cNvPicPr>
            <a:picLocks noChangeAspect="1" noChangeArrowheads="1"/>
          </p:cNvPicPr>
          <p:nvPr/>
        </p:nvPicPr>
        <p:blipFill>
          <a:blip r:embed="rId3" cstate="print"/>
          <a:srcRect/>
          <a:stretch>
            <a:fillRect/>
          </a:stretch>
        </p:blipFill>
        <p:spPr bwMode="auto">
          <a:xfrm>
            <a:off x="5791200" y="1981200"/>
            <a:ext cx="3102930" cy="1676400"/>
          </a:xfrm>
          <a:prstGeom prst="rect">
            <a:avLst/>
          </a:prstGeom>
          <a:noFill/>
          <a:ln w="9525">
            <a:noFill/>
            <a:miter lim="800000"/>
            <a:headEnd/>
            <a:tailEnd/>
          </a:ln>
        </p:spPr>
      </p:pic>
      <p:sp>
        <p:nvSpPr>
          <p:cNvPr id="10" name="Content Placeholder 9"/>
          <p:cNvSpPr>
            <a:spLocks noGrp="1"/>
          </p:cNvSpPr>
          <p:nvPr>
            <p:ph idx="1"/>
          </p:nvPr>
        </p:nvSpPr>
        <p:spPr>
          <a:xfrm>
            <a:off x="457200" y="1981200"/>
            <a:ext cx="8229600" cy="1752600"/>
          </a:xfrm>
        </p:spPr>
        <p:txBody>
          <a:bodyPr>
            <a:normAutofit/>
          </a:bodyPr>
          <a:lstStyle/>
          <a:p>
            <a:pPr>
              <a:buNone/>
            </a:pPr>
            <a:endParaRPr lang="en-US" sz="1400" b="1" dirty="0" smtClean="0">
              <a:latin typeface="Courier New" pitchFamily="49" charset="0"/>
              <a:cs typeface="Courier New" pitchFamily="49" charset="0"/>
            </a:endParaRPr>
          </a:p>
          <a:p>
            <a:r>
              <a:rPr lang="en-US" sz="2600" b="1" dirty="0" smtClean="0">
                <a:cs typeface="Courier New" pitchFamily="49" charset="0"/>
              </a:rPr>
              <a:t>Rule application with an entity</a:t>
            </a:r>
          </a:p>
          <a:p>
            <a:r>
              <a:rPr lang="en-US" sz="2600" b="1" dirty="0" smtClean="0">
                <a:cs typeface="Courier New" pitchFamily="49" charset="0"/>
              </a:rPr>
              <a:t>Entity contains 2 fields and</a:t>
            </a:r>
            <a:br>
              <a:rPr lang="en-US" sz="2600" b="1" dirty="0" smtClean="0">
                <a:cs typeface="Courier New" pitchFamily="49" charset="0"/>
              </a:rPr>
            </a:br>
            <a:r>
              <a:rPr lang="en-US" sz="2600" b="1" dirty="0" smtClean="0">
                <a:cs typeface="Courier New" pitchFamily="49" charset="0"/>
              </a:rPr>
              <a:t>returns sum of both as a result</a:t>
            </a:r>
          </a:p>
          <a:p>
            <a:pPr>
              <a:buNone/>
            </a:pPr>
            <a:endParaRPr lang="en-US" sz="1400" b="1" dirty="0" smtClean="0">
              <a:latin typeface="Courier New" pitchFamily="49" charset="0"/>
              <a:cs typeface="Courier New" pitchFamily="49" charset="0"/>
            </a:endParaRPr>
          </a:p>
          <a:p>
            <a:pPr>
              <a:buNone/>
            </a:pPr>
            <a:endParaRPr lang="en-US" sz="1400" b="1" dirty="0" smtClean="0">
              <a:latin typeface="Courier New" pitchFamily="49" charset="0"/>
              <a:cs typeface="Courier New" pitchFamily="49" charset="0"/>
            </a:endParaRPr>
          </a:p>
        </p:txBody>
      </p:sp>
      <p:sp>
        <p:nvSpPr>
          <p:cNvPr id="11" name="TextBox 10"/>
          <p:cNvSpPr txBox="1"/>
          <p:nvPr/>
        </p:nvSpPr>
        <p:spPr>
          <a:xfrm>
            <a:off x="762000" y="3733800"/>
            <a:ext cx="8153400" cy="2308324"/>
          </a:xfrm>
          <a:prstGeom prst="rect">
            <a:avLst/>
          </a:prstGeom>
          <a:solidFill>
            <a:schemeClr val="bg1">
              <a:lumMod val="85000"/>
            </a:schemeClr>
          </a:solidFill>
        </p:spPr>
        <p:txBody>
          <a:bodyPr wrap="square" rtlCol="0">
            <a:spAutoFit/>
          </a:bodyPr>
          <a:lstStyle/>
          <a:p>
            <a:pPr>
              <a:buNone/>
            </a:pPr>
            <a:r>
              <a:rPr lang="en-US" sz="1200" b="1" dirty="0" smtClean="0">
                <a:latin typeface="Courier New" pitchFamily="49" charset="0"/>
                <a:cs typeface="Courier New" pitchFamily="49" charset="0"/>
              </a:rPr>
              <a:t>// Create the rule app</a:t>
            </a:r>
          </a:p>
          <a:p>
            <a:pPr>
              <a:buNone/>
            </a:pPr>
            <a:r>
              <a:rPr lang="en-US" sz="1200" b="1" dirty="0" err="1" smtClean="0">
                <a:latin typeface="Courier New" pitchFamily="49" charset="0"/>
                <a:cs typeface="Courier New" pitchFamily="49" charset="0"/>
              </a:rPr>
              <a:t>RuleApplicationDef</a:t>
            </a:r>
            <a:r>
              <a:rPr lang="en-US" sz="1200" b="1" dirty="0" smtClean="0">
                <a:latin typeface="Courier New" pitchFamily="49" charset="0"/>
                <a:cs typeface="Courier New" pitchFamily="49" charset="0"/>
              </a:rPr>
              <a:t> ret = new </a:t>
            </a:r>
            <a:r>
              <a:rPr lang="en-US" sz="1200" b="1" dirty="0" err="1" smtClean="0">
                <a:latin typeface="Courier New" pitchFamily="49" charset="0"/>
                <a:cs typeface="Courier New" pitchFamily="49" charset="0"/>
              </a:rPr>
              <a:t>RuleApplicationDef</a:t>
            </a:r>
            <a:r>
              <a:rPr lang="en-US" sz="1200" b="1" dirty="0" smtClean="0">
                <a:latin typeface="Courier New" pitchFamily="49" charset="0"/>
                <a:cs typeface="Courier New" pitchFamily="49" charset="0"/>
              </a:rPr>
              <a:t>("Demo");</a:t>
            </a:r>
          </a:p>
          <a:p>
            <a:pPr>
              <a:buNone/>
            </a:pPr>
            <a:endParaRPr lang="en-US" sz="1200" b="1" dirty="0" smtClean="0">
              <a:latin typeface="Courier New" pitchFamily="49" charset="0"/>
              <a:cs typeface="Courier New" pitchFamily="49" charset="0"/>
            </a:endParaRPr>
          </a:p>
          <a:p>
            <a:pPr>
              <a:buNone/>
            </a:pPr>
            <a:r>
              <a:rPr lang="en-US" sz="1200" b="1" dirty="0" smtClean="0">
                <a:latin typeface="Courier New" pitchFamily="49" charset="0"/>
                <a:cs typeface="Courier New" pitchFamily="49" charset="0"/>
              </a:rPr>
              <a:t>// Add Entity</a:t>
            </a:r>
          </a:p>
          <a:p>
            <a:pPr>
              <a:buNone/>
            </a:pPr>
            <a:r>
              <a:rPr lang="en-US" sz="1200" b="1" dirty="0" err="1" smtClean="0">
                <a:latin typeface="Courier New" pitchFamily="49" charset="0"/>
                <a:cs typeface="Courier New" pitchFamily="49" charset="0"/>
              </a:rPr>
              <a:t>EntityDef</a:t>
            </a:r>
            <a:r>
              <a:rPr lang="en-US" sz="1200" b="1" dirty="0" smtClean="0">
                <a:latin typeface="Courier New" pitchFamily="49" charset="0"/>
                <a:cs typeface="Courier New" pitchFamily="49" charset="0"/>
              </a:rPr>
              <a:t> entity1 = new </a:t>
            </a:r>
            <a:r>
              <a:rPr lang="en-US" sz="1200" b="1" dirty="0" err="1" smtClean="0">
                <a:latin typeface="Courier New" pitchFamily="49" charset="0"/>
                <a:cs typeface="Courier New" pitchFamily="49" charset="0"/>
              </a:rPr>
              <a:t>EntityDef</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TestEntity</a:t>
            </a:r>
            <a:r>
              <a:rPr lang="en-US" sz="1200" b="1" dirty="0" smtClean="0">
                <a:latin typeface="Courier New" pitchFamily="49" charset="0"/>
                <a:cs typeface="Courier New" pitchFamily="49" charset="0"/>
              </a:rPr>
              <a:t>");</a:t>
            </a:r>
          </a:p>
          <a:p>
            <a:pPr>
              <a:buNone/>
            </a:pPr>
            <a:r>
              <a:rPr lang="en-US" sz="1200" b="1" dirty="0" err="1" smtClean="0">
                <a:latin typeface="Courier New" pitchFamily="49" charset="0"/>
                <a:cs typeface="Courier New" pitchFamily="49" charset="0"/>
              </a:rPr>
              <a:t>ret.Entities.Add</a:t>
            </a:r>
            <a:r>
              <a:rPr lang="en-US" sz="1200" b="1" dirty="0" smtClean="0">
                <a:latin typeface="Courier New" pitchFamily="49" charset="0"/>
                <a:cs typeface="Courier New" pitchFamily="49" charset="0"/>
              </a:rPr>
              <a:t>(entity1);</a:t>
            </a:r>
          </a:p>
          <a:p>
            <a:pPr>
              <a:buNone/>
            </a:pPr>
            <a:endParaRPr lang="en-US" sz="1200" b="1" dirty="0" smtClean="0">
              <a:latin typeface="Courier New" pitchFamily="49" charset="0"/>
              <a:cs typeface="Courier New" pitchFamily="49" charset="0"/>
            </a:endParaRPr>
          </a:p>
          <a:p>
            <a:pPr>
              <a:buNone/>
            </a:pPr>
            <a:r>
              <a:rPr lang="en-US" sz="1200" b="1" dirty="0" smtClean="0">
                <a:latin typeface="Courier New" pitchFamily="49" charset="0"/>
                <a:cs typeface="Courier New" pitchFamily="49" charset="0"/>
              </a:rPr>
              <a:t>// Add Fields</a:t>
            </a:r>
          </a:p>
          <a:p>
            <a:pPr>
              <a:buNone/>
            </a:pPr>
            <a:r>
              <a:rPr lang="en-US" sz="1200" b="1" dirty="0" smtClean="0">
                <a:latin typeface="Courier New" pitchFamily="49" charset="0"/>
                <a:cs typeface="Courier New" pitchFamily="49" charset="0"/>
              </a:rPr>
              <a:t>entity1.Fields.Add(new </a:t>
            </a:r>
            <a:r>
              <a:rPr lang="en-US" sz="1200" b="1" dirty="0" err="1" smtClean="0">
                <a:latin typeface="Courier New" pitchFamily="49" charset="0"/>
                <a:cs typeface="Courier New" pitchFamily="49" charset="0"/>
              </a:rPr>
              <a:t>FieldDef</a:t>
            </a:r>
            <a:r>
              <a:rPr lang="en-US" sz="1200" b="1" dirty="0" smtClean="0">
                <a:latin typeface="Courier New" pitchFamily="49" charset="0"/>
                <a:cs typeface="Courier New" pitchFamily="49" charset="0"/>
              </a:rPr>
              <a:t>("Value1", </a:t>
            </a:r>
            <a:r>
              <a:rPr lang="en-US" sz="1200" b="1" dirty="0" err="1" smtClean="0">
                <a:latin typeface="Courier New" pitchFamily="49" charset="0"/>
                <a:cs typeface="Courier New" pitchFamily="49" charset="0"/>
              </a:rPr>
              <a:t>DataType.Number</a:t>
            </a:r>
            <a:r>
              <a:rPr lang="en-US" sz="1200" b="1" dirty="0" smtClean="0">
                <a:latin typeface="Courier New" pitchFamily="49" charset="0"/>
                <a:cs typeface="Courier New" pitchFamily="49" charset="0"/>
              </a:rPr>
              <a:t>));</a:t>
            </a:r>
          </a:p>
          <a:p>
            <a:pPr>
              <a:buNone/>
            </a:pPr>
            <a:r>
              <a:rPr lang="en-US" sz="1200" b="1" dirty="0" smtClean="0">
                <a:latin typeface="Courier New" pitchFamily="49" charset="0"/>
                <a:cs typeface="Courier New" pitchFamily="49" charset="0"/>
              </a:rPr>
              <a:t>entity1.Fields.Add(new </a:t>
            </a:r>
            <a:r>
              <a:rPr lang="en-US" sz="1200" b="1" dirty="0" err="1" smtClean="0">
                <a:latin typeface="Courier New" pitchFamily="49" charset="0"/>
                <a:cs typeface="Courier New" pitchFamily="49" charset="0"/>
              </a:rPr>
              <a:t>FieldDef</a:t>
            </a:r>
            <a:r>
              <a:rPr lang="en-US" sz="1200" b="1" dirty="0" smtClean="0">
                <a:latin typeface="Courier New" pitchFamily="49" charset="0"/>
                <a:cs typeface="Courier New" pitchFamily="49" charset="0"/>
              </a:rPr>
              <a:t>("Value2", </a:t>
            </a:r>
            <a:r>
              <a:rPr lang="en-US" sz="1200" b="1" dirty="0" err="1" smtClean="0">
                <a:latin typeface="Courier New" pitchFamily="49" charset="0"/>
                <a:cs typeface="Courier New" pitchFamily="49" charset="0"/>
              </a:rPr>
              <a:t>DataType.Number</a:t>
            </a:r>
            <a:r>
              <a:rPr lang="en-US" sz="1200" b="1" dirty="0" smtClean="0">
                <a:latin typeface="Courier New" pitchFamily="49" charset="0"/>
                <a:cs typeface="Courier New" pitchFamily="49" charset="0"/>
              </a:rPr>
              <a:t>));</a:t>
            </a:r>
          </a:p>
          <a:p>
            <a:pPr>
              <a:buNone/>
            </a:pPr>
            <a:r>
              <a:rPr lang="en-US" sz="1200" b="1" dirty="0" smtClean="0">
                <a:latin typeface="Courier New" pitchFamily="49" charset="0"/>
                <a:cs typeface="Courier New" pitchFamily="49" charset="0"/>
              </a:rPr>
              <a:t>entity1.Fields.Add(new </a:t>
            </a:r>
            <a:r>
              <a:rPr lang="en-US" sz="1200" b="1" dirty="0" err="1" smtClean="0">
                <a:latin typeface="Courier New" pitchFamily="49" charset="0"/>
                <a:cs typeface="Courier New" pitchFamily="49" charset="0"/>
              </a:rPr>
              <a:t>FieldDef</a:t>
            </a:r>
            <a:r>
              <a:rPr lang="en-US" sz="1200" b="1" dirty="0" smtClean="0">
                <a:latin typeface="Courier New" pitchFamily="49" charset="0"/>
                <a:cs typeface="Courier New" pitchFamily="49" charset="0"/>
              </a:rPr>
              <a:t>("Result", "Value1 + Value2", </a:t>
            </a:r>
            <a:r>
              <a:rPr lang="en-US" sz="1200" b="1" dirty="0" err="1" smtClean="0">
                <a:latin typeface="Courier New" pitchFamily="49" charset="0"/>
                <a:cs typeface="Courier New" pitchFamily="49" charset="0"/>
              </a:rPr>
              <a:t>DataType.Number</a:t>
            </a:r>
            <a:r>
              <a:rPr lang="en-US" sz="1200" b="1" dirty="0" smtClean="0">
                <a:latin typeface="Courier New" pitchFamily="49" charset="0"/>
                <a:cs typeface="Courier New" pitchFamily="49" charset="0"/>
              </a:rPr>
              <a:t>));</a:t>
            </a:r>
          </a:p>
          <a:p>
            <a:pPr>
              <a:buNone/>
            </a:pPr>
            <a:r>
              <a:rPr lang="en-US" sz="1200" b="1" dirty="0" smtClean="0">
                <a:latin typeface="Courier New" pitchFamily="49" charset="0"/>
                <a:cs typeface="Courier New" pitchFamily="49" charset="0"/>
              </a:rPr>
              <a:t>return ret;</a:t>
            </a:r>
            <a:endParaRPr lang="en-US" sz="1200" dirty="0"/>
          </a:p>
        </p:txBody>
      </p:sp>
      <p:sp>
        <p:nvSpPr>
          <p:cNvPr id="12" name="Curved Up Arrow 11"/>
          <p:cNvSpPr/>
          <p:nvPr/>
        </p:nvSpPr>
        <p:spPr>
          <a:xfrm rot="18138976">
            <a:off x="6422484" y="3599394"/>
            <a:ext cx="2547432" cy="12738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Tests performed in</a:t>
            </a:r>
          </a:p>
          <a:p>
            <a:pPr lvl="1"/>
            <a:r>
              <a:rPr lang="en-US" dirty="0" smtClean="0"/>
              <a:t>On-premises environment</a:t>
            </a:r>
          </a:p>
          <a:p>
            <a:pPr lvl="2"/>
            <a:r>
              <a:rPr lang="en-US" dirty="0" smtClean="0"/>
              <a:t>Intel Core i5, 4GB, 2.27 GHz</a:t>
            </a:r>
          </a:p>
          <a:p>
            <a:pPr lvl="2"/>
            <a:r>
              <a:rPr lang="en-US" dirty="0" smtClean="0"/>
              <a:t>1 Instance</a:t>
            </a:r>
          </a:p>
          <a:p>
            <a:pPr lvl="1"/>
            <a:r>
              <a:rPr lang="en-US" dirty="0" smtClean="0"/>
              <a:t>Cloud environment</a:t>
            </a:r>
          </a:p>
          <a:p>
            <a:pPr lvl="2"/>
            <a:r>
              <a:rPr lang="en-US" dirty="0" smtClean="0"/>
              <a:t>Windows Azure Guest OS 1.2</a:t>
            </a:r>
          </a:p>
          <a:p>
            <a:pPr lvl="2"/>
            <a:r>
              <a:rPr lang="en-US" dirty="0" smtClean="0"/>
              <a:t>10 Instances</a:t>
            </a:r>
            <a:endParaRPr lang="ru-RU" dirty="0" smtClean="0"/>
          </a:p>
          <a:p>
            <a:pPr lvl="2"/>
            <a:endParaRPr lang="en-US" dirty="0" smtClean="0"/>
          </a:p>
          <a:p>
            <a:pPr lvl="1"/>
            <a:endParaRPr lang="en-US"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15</a:t>
            </a:fld>
            <a:endParaRPr lang="en-US" dirty="0"/>
          </a:p>
        </p:txBody>
      </p:sp>
      <p:sp>
        <p:nvSpPr>
          <p:cNvPr id="4" name="Title 3"/>
          <p:cNvSpPr>
            <a:spLocks noGrp="1"/>
          </p:cNvSpPr>
          <p:nvPr>
            <p:ph type="title"/>
          </p:nvPr>
        </p:nvSpPr>
        <p:spPr/>
        <p:txBody>
          <a:bodyPr/>
          <a:lstStyle/>
          <a:p>
            <a:r>
              <a:rPr lang="en-US" dirty="0" smtClean="0"/>
              <a:t>Sample </a:t>
            </a:r>
            <a:r>
              <a:rPr lang="en-US" dirty="0" err="1" smtClean="0"/>
              <a:t>Ruleapp</a:t>
            </a:r>
            <a:r>
              <a:rPr lang="en-US" dirty="0" smtClean="0"/>
              <a:t> Statistics</a:t>
            </a:r>
            <a:endParaRPr lang="en-US" dirty="0"/>
          </a:p>
        </p:txBody>
      </p:sp>
      <p:graphicFrame>
        <p:nvGraphicFramePr>
          <p:cNvPr id="7" name="Chart 6"/>
          <p:cNvGraphicFramePr/>
          <p:nvPr/>
        </p:nvGraphicFramePr>
        <p:xfrm>
          <a:off x="4343400" y="2057400"/>
          <a:ext cx="4572000" cy="2933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qlazure.png"/>
          <p:cNvPicPr>
            <a:picLocks noGrp="1" noChangeAspect="1"/>
          </p:cNvPicPr>
          <p:nvPr>
            <p:ph idx="1"/>
          </p:nvPr>
        </p:nvPicPr>
        <p:blipFill>
          <a:blip r:embed="rId3" cstate="print"/>
          <a:stretch>
            <a:fillRect/>
          </a:stretch>
        </p:blipFill>
        <p:spPr>
          <a:xfrm>
            <a:off x="2286000" y="1905000"/>
            <a:ext cx="6265548" cy="4038600"/>
          </a:xfrm>
        </p:spPr>
      </p:pic>
      <p:sp>
        <p:nvSpPr>
          <p:cNvPr id="3" name="Slide Number Placeholder 2"/>
          <p:cNvSpPr>
            <a:spLocks noGrp="1"/>
          </p:cNvSpPr>
          <p:nvPr>
            <p:ph type="sldNum" sz="quarter" idx="11"/>
          </p:nvPr>
        </p:nvSpPr>
        <p:spPr/>
        <p:txBody>
          <a:bodyPr/>
          <a:lstStyle/>
          <a:p>
            <a:fld id="{C0A1F031-90DC-4B16-995C-089468D5C38D}" type="slidenum">
              <a:rPr lang="en-US" smtClean="0"/>
              <a:pPr/>
              <a:t>16</a:t>
            </a:fld>
            <a:endParaRPr lang="en-US" dirty="0"/>
          </a:p>
        </p:txBody>
      </p:sp>
      <p:sp>
        <p:nvSpPr>
          <p:cNvPr id="4" name="Title 3"/>
          <p:cNvSpPr>
            <a:spLocks noGrp="1"/>
          </p:cNvSpPr>
          <p:nvPr>
            <p:ph type="title"/>
          </p:nvPr>
        </p:nvSpPr>
        <p:spPr/>
        <p:txBody>
          <a:bodyPr/>
          <a:lstStyle/>
          <a:p>
            <a:r>
              <a:rPr lang="en-US" dirty="0" smtClean="0"/>
              <a:t>Repository in the Cloud</a:t>
            </a:r>
            <a:endParaRPr lang="en-US" dirty="0"/>
          </a:p>
        </p:txBody>
      </p:sp>
      <p:sp>
        <p:nvSpPr>
          <p:cNvPr id="12" name="Can 11"/>
          <p:cNvSpPr/>
          <p:nvPr/>
        </p:nvSpPr>
        <p:spPr>
          <a:xfrm>
            <a:off x="838200" y="2133600"/>
            <a:ext cx="762000" cy="685800"/>
          </a:xfrm>
          <a:prstGeom prst="ca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an 12"/>
          <p:cNvSpPr/>
          <p:nvPr/>
        </p:nvSpPr>
        <p:spPr>
          <a:xfrm>
            <a:off x="838200" y="3581400"/>
            <a:ext cx="762000" cy="685800"/>
          </a:xfrm>
          <a:prstGeom prst="ca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8200" y="2819400"/>
            <a:ext cx="851515" cy="276999"/>
          </a:xfrm>
          <a:prstGeom prst="rect">
            <a:avLst/>
          </a:prstGeom>
          <a:noFill/>
        </p:spPr>
        <p:txBody>
          <a:bodyPr wrap="none" rtlCol="0">
            <a:spAutoFit/>
          </a:bodyPr>
          <a:lstStyle/>
          <a:p>
            <a:r>
              <a:rPr lang="en-US" sz="1200" b="1" dirty="0" smtClean="0">
                <a:latin typeface="Arial" pitchFamily="34" charset="0"/>
                <a:cs typeface="Arial" pitchFamily="34" charset="0"/>
              </a:rPr>
              <a:t>Local DB</a:t>
            </a:r>
            <a:endParaRPr lang="en-US" sz="1200" b="1" dirty="0">
              <a:latin typeface="Arial" pitchFamily="34" charset="0"/>
              <a:cs typeface="Arial" pitchFamily="34" charset="0"/>
            </a:endParaRPr>
          </a:p>
        </p:txBody>
      </p:sp>
      <p:sp>
        <p:nvSpPr>
          <p:cNvPr id="15" name="Rectangle 14"/>
          <p:cNvSpPr/>
          <p:nvPr/>
        </p:nvSpPr>
        <p:spPr>
          <a:xfrm>
            <a:off x="762000" y="4267200"/>
            <a:ext cx="963277" cy="276999"/>
          </a:xfrm>
          <a:prstGeom prst="rect">
            <a:avLst/>
          </a:prstGeom>
        </p:spPr>
        <p:txBody>
          <a:bodyPr wrap="none">
            <a:spAutoFit/>
          </a:bodyPr>
          <a:lstStyle/>
          <a:p>
            <a:r>
              <a:rPr lang="en-US" sz="1200" b="1" dirty="0" smtClean="0">
                <a:latin typeface="Arial" pitchFamily="34" charset="0"/>
                <a:cs typeface="Arial" pitchFamily="34" charset="0"/>
              </a:rPr>
              <a:t>SQL Azure</a:t>
            </a:r>
            <a:endParaRPr lang="en-US" sz="1200" dirty="0">
              <a:latin typeface="Arial" pitchFamily="34" charset="0"/>
              <a:cs typeface="Arial" pitchFamily="34" charset="0"/>
            </a:endParaRPr>
          </a:p>
        </p:txBody>
      </p:sp>
      <p:sp>
        <p:nvSpPr>
          <p:cNvPr id="16" name="Down Arrow 15"/>
          <p:cNvSpPr/>
          <p:nvPr/>
        </p:nvSpPr>
        <p:spPr>
          <a:xfrm>
            <a:off x="914400" y="3200400"/>
            <a:ext cx="609600" cy="3048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Goals</a:t>
            </a:r>
          </a:p>
          <a:p>
            <a:pPr lvl="1"/>
            <a:r>
              <a:rPr lang="en-US" dirty="0" smtClean="0"/>
              <a:t>Deploy repository to</a:t>
            </a:r>
            <a:br>
              <a:rPr lang="en-US" dirty="0" smtClean="0"/>
            </a:br>
            <a:r>
              <a:rPr lang="en-US" dirty="0" smtClean="0"/>
              <a:t>Cloud</a:t>
            </a:r>
          </a:p>
          <a:p>
            <a:pPr lvl="1"/>
            <a:r>
              <a:rPr lang="en-US" dirty="0" smtClean="0"/>
              <a:t>Measure performance</a:t>
            </a:r>
            <a:br>
              <a:rPr lang="en-US" dirty="0" smtClean="0"/>
            </a:br>
            <a:r>
              <a:rPr lang="en-US" dirty="0" smtClean="0"/>
              <a:t>of repository ops</a:t>
            </a:r>
          </a:p>
          <a:p>
            <a:r>
              <a:rPr lang="en-US" dirty="0" smtClean="0"/>
              <a:t>Methods</a:t>
            </a:r>
          </a:p>
          <a:p>
            <a:pPr lvl="1"/>
            <a:r>
              <a:rPr lang="en-US" dirty="0" smtClean="0"/>
              <a:t>Test rule application 3.8MB</a:t>
            </a:r>
          </a:p>
          <a:p>
            <a:pPr lvl="1"/>
            <a:r>
              <a:rPr lang="en-US" dirty="0" smtClean="0"/>
              <a:t>Create, checkout, check in tests</a:t>
            </a:r>
            <a:endParaRPr lang="en-US"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17</a:t>
            </a:fld>
            <a:endParaRPr lang="en-US" dirty="0"/>
          </a:p>
        </p:txBody>
      </p:sp>
      <p:sp>
        <p:nvSpPr>
          <p:cNvPr id="4" name="Title 3"/>
          <p:cNvSpPr>
            <a:spLocks noGrp="1"/>
          </p:cNvSpPr>
          <p:nvPr>
            <p:ph type="title"/>
          </p:nvPr>
        </p:nvSpPr>
        <p:spPr/>
        <p:txBody>
          <a:bodyPr/>
          <a:lstStyle/>
          <a:p>
            <a:r>
              <a:rPr lang="en-US" dirty="0" smtClean="0"/>
              <a:t>Repository in the Cloud Statistics</a:t>
            </a:r>
            <a:endParaRPr lang="en-US" dirty="0"/>
          </a:p>
        </p:txBody>
      </p:sp>
      <p:graphicFrame>
        <p:nvGraphicFramePr>
          <p:cNvPr id="5" name="Chart 4"/>
          <p:cNvGraphicFramePr/>
          <p:nvPr/>
        </p:nvGraphicFramePr>
        <p:xfrm>
          <a:off x="4038600" y="2057400"/>
          <a:ext cx="4572000" cy="2933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2819400" cy="4038600"/>
          </a:xfrm>
        </p:spPr>
        <p:txBody>
          <a:bodyPr>
            <a:normAutofit/>
          </a:bodyPr>
          <a:lstStyle/>
          <a:p>
            <a:r>
              <a:rPr lang="en-US" sz="1800" dirty="0" smtClean="0"/>
              <a:t>Not all features are supported</a:t>
            </a:r>
          </a:p>
          <a:p>
            <a:r>
              <a:rPr lang="en-US" sz="1800" dirty="0" smtClean="0"/>
              <a:t>Replication and file management is automatic</a:t>
            </a:r>
          </a:p>
          <a:p>
            <a:r>
              <a:rPr lang="en-US" sz="1800" dirty="0" smtClean="0"/>
              <a:t>Conceptually similar to an on-premise instance of SQL Server</a:t>
            </a:r>
          </a:p>
          <a:p>
            <a:r>
              <a:rPr lang="en-US" sz="1800" dirty="0" smtClean="0"/>
              <a:t>Same Relational Data Model</a:t>
            </a:r>
          </a:p>
          <a:p>
            <a:endParaRPr lang="en-US" sz="1800" dirty="0" smtClean="0"/>
          </a:p>
          <a:p>
            <a:endParaRPr lang="en-US" sz="1400"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18</a:t>
            </a:fld>
            <a:endParaRPr lang="en-US" dirty="0"/>
          </a:p>
        </p:txBody>
      </p:sp>
      <p:sp>
        <p:nvSpPr>
          <p:cNvPr id="4" name="Title 3"/>
          <p:cNvSpPr>
            <a:spLocks noGrp="1"/>
          </p:cNvSpPr>
          <p:nvPr>
            <p:ph type="title"/>
          </p:nvPr>
        </p:nvSpPr>
        <p:spPr/>
        <p:txBody>
          <a:bodyPr/>
          <a:lstStyle/>
          <a:p>
            <a:r>
              <a:rPr lang="en-US" dirty="0" smtClean="0"/>
              <a:t>SQL Azure vs. Local SQL Server</a:t>
            </a:r>
            <a:endParaRPr lang="en-US" dirty="0"/>
          </a:p>
        </p:txBody>
      </p:sp>
      <p:graphicFrame>
        <p:nvGraphicFramePr>
          <p:cNvPr id="5" name="Content Placeholder 4"/>
          <p:cNvGraphicFramePr>
            <a:graphicFrameLocks/>
          </p:cNvGraphicFramePr>
          <p:nvPr/>
        </p:nvGraphicFramePr>
        <p:xfrm>
          <a:off x="3733800" y="1981200"/>
          <a:ext cx="5181600" cy="4105202"/>
        </p:xfrm>
        <a:graphic>
          <a:graphicData uri="http://schemas.openxmlformats.org/drawingml/2006/table">
            <a:tbl>
              <a:tblPr/>
              <a:tblGrid>
                <a:gridCol w="2590800"/>
                <a:gridCol w="2590800"/>
              </a:tblGrid>
              <a:tr h="129210">
                <a:tc>
                  <a:txBody>
                    <a:bodyPr/>
                    <a:lstStyle/>
                    <a:p>
                      <a:pPr marL="0" marR="0">
                        <a:lnSpc>
                          <a:spcPct val="115000"/>
                        </a:lnSpc>
                        <a:spcBef>
                          <a:spcPts val="375"/>
                        </a:spcBef>
                        <a:spcAft>
                          <a:spcPts val="375"/>
                        </a:spcAft>
                      </a:pPr>
                      <a:r>
                        <a:rPr lang="en-US" sz="900" b="1" dirty="0">
                          <a:solidFill>
                            <a:srgbClr val="414142"/>
                          </a:solidFill>
                          <a:latin typeface="Segoe"/>
                          <a:ea typeface="Times New Roman"/>
                          <a:cs typeface="Times New Roman"/>
                        </a:rPr>
                        <a:t>Transact-SQL Features Supported </a:t>
                      </a:r>
                      <a:endParaRPr lang="en-US" sz="900" dirty="0">
                        <a:solidFill>
                          <a:srgbClr val="414142"/>
                        </a:solidFill>
                        <a:latin typeface="Segoe"/>
                        <a:ea typeface="Times New Roman"/>
                        <a:cs typeface="Times New Roman"/>
                      </a:endParaRPr>
                    </a:p>
                  </a:txBody>
                  <a:tcPr marL="167835" marR="0" marT="0" marB="0" anchor="ctr">
                    <a:lnL w="12700" cap="flat" cmpd="sng" algn="ctr">
                      <a:solidFill>
                        <a:srgbClr val="BBBBBB"/>
                      </a:solidFill>
                      <a:prstDash val="solid"/>
                      <a:round/>
                      <a:headEnd type="none" w="med" len="med"/>
                      <a:tailEnd type="none" w="med" len="med"/>
                    </a:lnL>
                    <a:lnR>
                      <a:noFill/>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5E5E5"/>
                    </a:solidFill>
                  </a:tcPr>
                </a:tc>
                <a:tc>
                  <a:txBody>
                    <a:bodyPr/>
                    <a:lstStyle/>
                    <a:p>
                      <a:pPr marL="0" marR="0">
                        <a:lnSpc>
                          <a:spcPct val="115000"/>
                        </a:lnSpc>
                        <a:spcBef>
                          <a:spcPts val="375"/>
                        </a:spcBef>
                        <a:spcAft>
                          <a:spcPts val="375"/>
                        </a:spcAft>
                      </a:pPr>
                      <a:r>
                        <a:rPr lang="en-US" sz="900" b="1">
                          <a:solidFill>
                            <a:srgbClr val="414142"/>
                          </a:solidFill>
                          <a:latin typeface="Segoe"/>
                          <a:ea typeface="Times New Roman"/>
                          <a:cs typeface="Times New Roman"/>
                        </a:rPr>
                        <a:t>Transact-SQL Features Unsupported</a:t>
                      </a:r>
                      <a:endParaRPr lang="en-US" sz="900">
                        <a:solidFill>
                          <a:srgbClr val="414142"/>
                        </a:solidFill>
                        <a:latin typeface="Segoe"/>
                        <a:ea typeface="Times New Roman"/>
                        <a:cs typeface="Times New Roman"/>
                      </a:endParaRPr>
                    </a:p>
                  </a:txBody>
                  <a:tcPr marL="167835" marR="0" marT="0" marB="0" anchor="ctr">
                    <a:lnL>
                      <a:noFill/>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E5E5E5"/>
                    </a:solidFill>
                  </a:tcPr>
                </a:tc>
              </a:tr>
              <a:tr h="3223590">
                <a:tc>
                  <a:txBody>
                    <a:bodyPr/>
                    <a:lstStyle/>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Constants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Constraints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Cursors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Index management and rebuilding indexes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Local temporary tables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Reserved keywords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Stored procedures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Statistics management</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Transactions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Triggers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Tables, joins, and table variables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Transact-SQL language elements such as </a:t>
                      </a:r>
                    </a:p>
                    <a:p>
                      <a:pPr marL="742950" marR="0" lvl="1" indent="-285750">
                        <a:lnSpc>
                          <a:spcPct val="115000"/>
                        </a:lnSpc>
                        <a:spcBef>
                          <a:spcPts val="0"/>
                        </a:spcBef>
                        <a:spcAft>
                          <a:spcPts val="225"/>
                        </a:spcAft>
                        <a:buSzPts val="1000"/>
                        <a:buFont typeface="Courier New"/>
                        <a:buChar char="o"/>
                        <a:tabLst>
                          <a:tab pos="914400" algn="l"/>
                        </a:tabLst>
                      </a:pPr>
                      <a:r>
                        <a:rPr lang="en-US" sz="900" dirty="0">
                          <a:solidFill>
                            <a:srgbClr val="000000"/>
                          </a:solidFill>
                          <a:latin typeface="Segoe"/>
                          <a:ea typeface="Times New Roman"/>
                          <a:cs typeface="Times New Roman"/>
                        </a:rPr>
                        <a:t>Create/drop databases</a:t>
                      </a:r>
                    </a:p>
                    <a:p>
                      <a:pPr marL="742950" marR="0" lvl="1" indent="-285750">
                        <a:lnSpc>
                          <a:spcPct val="115000"/>
                        </a:lnSpc>
                        <a:spcBef>
                          <a:spcPts val="0"/>
                        </a:spcBef>
                        <a:spcAft>
                          <a:spcPts val="225"/>
                        </a:spcAft>
                        <a:buSzPts val="1000"/>
                        <a:buFont typeface="Courier New"/>
                        <a:buChar char="o"/>
                        <a:tabLst>
                          <a:tab pos="914400" algn="l"/>
                        </a:tabLst>
                      </a:pPr>
                      <a:r>
                        <a:rPr lang="en-US" sz="900" dirty="0">
                          <a:solidFill>
                            <a:srgbClr val="000000"/>
                          </a:solidFill>
                          <a:latin typeface="Segoe"/>
                          <a:ea typeface="Times New Roman"/>
                          <a:cs typeface="Times New Roman"/>
                        </a:rPr>
                        <a:t>Create/alter/drop tables</a:t>
                      </a:r>
                    </a:p>
                    <a:p>
                      <a:pPr marL="742950" marR="0" lvl="1" indent="-285750">
                        <a:lnSpc>
                          <a:spcPct val="115000"/>
                        </a:lnSpc>
                        <a:spcBef>
                          <a:spcPts val="0"/>
                        </a:spcBef>
                        <a:spcAft>
                          <a:spcPts val="225"/>
                        </a:spcAft>
                        <a:buSzPts val="1000"/>
                        <a:buFont typeface="Courier New"/>
                        <a:buChar char="o"/>
                        <a:tabLst>
                          <a:tab pos="914400" algn="l"/>
                        </a:tabLst>
                      </a:pPr>
                      <a:r>
                        <a:rPr lang="en-US" sz="900" dirty="0">
                          <a:solidFill>
                            <a:srgbClr val="000000"/>
                          </a:solidFill>
                          <a:latin typeface="Segoe"/>
                          <a:ea typeface="Times New Roman"/>
                          <a:cs typeface="Times New Roman"/>
                        </a:rPr>
                        <a:t>Create/alter/drop users and logins</a:t>
                      </a:r>
                    </a:p>
                    <a:p>
                      <a:pPr marL="742950" marR="0" lvl="1" indent="-285750">
                        <a:lnSpc>
                          <a:spcPct val="115000"/>
                        </a:lnSpc>
                        <a:spcBef>
                          <a:spcPts val="0"/>
                        </a:spcBef>
                        <a:spcAft>
                          <a:spcPts val="225"/>
                        </a:spcAft>
                        <a:buSzPts val="1000"/>
                        <a:buFont typeface="Courier New"/>
                        <a:buChar char="o"/>
                        <a:tabLst>
                          <a:tab pos="914400" algn="l"/>
                        </a:tabLst>
                      </a:pPr>
                      <a:r>
                        <a:rPr lang="en-US" sz="900" dirty="0">
                          <a:solidFill>
                            <a:srgbClr val="000000"/>
                          </a:solidFill>
                          <a:latin typeface="Segoe"/>
                          <a:ea typeface="Times New Roman"/>
                          <a:cs typeface="Times New Roman"/>
                        </a:rPr>
                        <a:t>and so on.</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User-defined functions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Views, including </a:t>
                      </a:r>
                      <a:r>
                        <a:rPr lang="en-US" sz="900" dirty="0" err="1">
                          <a:solidFill>
                            <a:srgbClr val="000000"/>
                          </a:solidFill>
                          <a:latin typeface="Segoe"/>
                          <a:ea typeface="Times New Roman"/>
                          <a:cs typeface="Times New Roman"/>
                        </a:rPr>
                        <a:t>sys.synonyms</a:t>
                      </a:r>
                      <a:r>
                        <a:rPr lang="en-US" sz="900" dirty="0">
                          <a:solidFill>
                            <a:srgbClr val="000000"/>
                          </a:solidFill>
                          <a:latin typeface="Segoe"/>
                          <a:ea typeface="Times New Roman"/>
                          <a:cs typeface="Times New Roman"/>
                        </a:rPr>
                        <a:t> view</a:t>
                      </a:r>
                    </a:p>
                  </a:txBody>
                  <a:tcPr marL="167835" marR="167835" marT="101627" marB="101627" anchor="ctr">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tcPr>
                </a:tc>
                <a:tc>
                  <a:txBody>
                    <a:bodyPr/>
                    <a:lstStyle/>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Common Language Runtime (CLR)</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Database file placement</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Database mirroring</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Distributed queries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Distributed transactions</a:t>
                      </a:r>
                    </a:p>
                    <a:p>
                      <a:pPr marL="342900" marR="0" lvl="0" indent="-342900">
                        <a:lnSpc>
                          <a:spcPct val="115000"/>
                        </a:lnSpc>
                        <a:spcBef>
                          <a:spcPts val="0"/>
                        </a:spcBef>
                        <a:spcAft>
                          <a:spcPts val="225"/>
                        </a:spcAft>
                        <a:buSzPts val="1000"/>
                        <a:buFont typeface="Symbol"/>
                        <a:buChar char=""/>
                        <a:tabLst>
                          <a:tab pos="457200" algn="l"/>
                        </a:tabLst>
                      </a:pPr>
                      <a:r>
                        <a:rPr lang="en-US" sz="900" dirty="0" err="1">
                          <a:solidFill>
                            <a:srgbClr val="000000"/>
                          </a:solidFill>
                          <a:latin typeface="Segoe"/>
                          <a:ea typeface="Times New Roman"/>
                          <a:cs typeface="Times New Roman"/>
                        </a:rPr>
                        <a:t>Filegroup</a:t>
                      </a:r>
                      <a:r>
                        <a:rPr lang="en-US" sz="900" dirty="0">
                          <a:solidFill>
                            <a:srgbClr val="000000"/>
                          </a:solidFill>
                          <a:latin typeface="Segoe"/>
                          <a:ea typeface="Times New Roman"/>
                          <a:cs typeface="Times New Roman"/>
                        </a:rPr>
                        <a:t> management</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Global temporary tables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Spatial data and indexes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SQL Server configuration options</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SQL Server Service Broker</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System tables </a:t>
                      </a:r>
                    </a:p>
                    <a:p>
                      <a:pPr marL="342900" marR="0" lvl="0" indent="-342900">
                        <a:lnSpc>
                          <a:spcPct val="115000"/>
                        </a:lnSpc>
                        <a:spcBef>
                          <a:spcPts val="0"/>
                        </a:spcBef>
                        <a:spcAft>
                          <a:spcPts val="225"/>
                        </a:spcAft>
                        <a:buSzPts val="1000"/>
                        <a:buFont typeface="Symbol"/>
                        <a:buChar char=""/>
                        <a:tabLst>
                          <a:tab pos="457200" algn="l"/>
                        </a:tabLst>
                      </a:pPr>
                      <a:r>
                        <a:rPr lang="en-US" sz="900" dirty="0">
                          <a:solidFill>
                            <a:srgbClr val="000000"/>
                          </a:solidFill>
                          <a:latin typeface="Segoe"/>
                          <a:ea typeface="Times New Roman"/>
                          <a:cs typeface="Times New Roman"/>
                        </a:rPr>
                        <a:t>Trace Flags</a:t>
                      </a:r>
                    </a:p>
                  </a:txBody>
                  <a:tcPr marL="167835" marR="167835" marT="101627" marB="101627">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Oracle 11gR2 through Amazon Web Services (AWS)</a:t>
            </a:r>
          </a:p>
          <a:p>
            <a:r>
              <a:rPr lang="en-US" dirty="0" smtClean="0"/>
              <a:t>Real Applications Cluster (RAC), Automatic Storage Management (ASM), and Storage Grid in the Cloud</a:t>
            </a:r>
          </a:p>
          <a:p>
            <a:r>
              <a:rPr lang="en-US" dirty="0" smtClean="0"/>
              <a:t>Repository is similar to the one for SQL Server</a:t>
            </a:r>
          </a:p>
          <a:p>
            <a:r>
              <a:rPr lang="en-US" dirty="0" smtClean="0"/>
              <a:t>Same product in the Cloud as the on-premises</a:t>
            </a:r>
          </a:p>
          <a:p>
            <a:r>
              <a:rPr lang="en-US" dirty="0" smtClean="0"/>
              <a:t>AMI (Amazon Machine Image) is available</a:t>
            </a:r>
          </a:p>
          <a:p>
            <a:endParaRPr lang="en-US" i="1" dirty="0" smtClean="0"/>
          </a:p>
          <a:p>
            <a:endParaRPr lang="en-US" dirty="0" smtClean="0"/>
          </a:p>
          <a:p>
            <a:endParaRPr lang="en-US"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19</a:t>
            </a:fld>
            <a:endParaRPr lang="en-US" dirty="0"/>
          </a:p>
        </p:txBody>
      </p:sp>
      <p:sp>
        <p:nvSpPr>
          <p:cNvPr id="4" name="Title 3"/>
          <p:cNvSpPr>
            <a:spLocks noGrp="1"/>
          </p:cNvSpPr>
          <p:nvPr>
            <p:ph type="title"/>
          </p:nvPr>
        </p:nvSpPr>
        <p:spPr/>
        <p:txBody>
          <a:bodyPr/>
          <a:lstStyle/>
          <a:p>
            <a:r>
              <a:rPr lang="en-US" dirty="0" smtClean="0"/>
              <a:t>Oracle in the Cloud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solidFill>
                  <a:schemeClr val="tx1">
                    <a:lumMod val="65000"/>
                    <a:lumOff val="35000"/>
                  </a:schemeClr>
                </a:solidFill>
              </a:rPr>
              <a:t>Introduction to BRE and Cloud</a:t>
            </a:r>
          </a:p>
          <a:p>
            <a:r>
              <a:rPr lang="en-US" dirty="0" smtClean="0">
                <a:solidFill>
                  <a:schemeClr val="tx1">
                    <a:lumMod val="65000"/>
                    <a:lumOff val="35000"/>
                  </a:schemeClr>
                </a:solidFill>
              </a:rPr>
              <a:t>Objectives and Solution</a:t>
            </a:r>
          </a:p>
          <a:p>
            <a:r>
              <a:rPr lang="en-US" dirty="0" smtClean="0">
                <a:solidFill>
                  <a:schemeClr val="tx1">
                    <a:lumMod val="65000"/>
                    <a:lumOff val="35000"/>
                  </a:schemeClr>
                </a:solidFill>
              </a:rPr>
              <a:t>Performance and Scalability</a:t>
            </a:r>
          </a:p>
          <a:p>
            <a:r>
              <a:rPr lang="en-US" dirty="0" smtClean="0">
                <a:solidFill>
                  <a:schemeClr val="tx1">
                    <a:lumMod val="65000"/>
                    <a:lumOff val="35000"/>
                  </a:schemeClr>
                </a:solidFill>
              </a:rPr>
              <a:t>Simulation in the Cloud</a:t>
            </a:r>
          </a:p>
          <a:p>
            <a:r>
              <a:rPr lang="en-US" dirty="0" smtClean="0">
                <a:solidFill>
                  <a:schemeClr val="tx1">
                    <a:lumMod val="65000"/>
                    <a:lumOff val="35000"/>
                  </a:schemeClr>
                </a:solidFill>
              </a:rPr>
              <a:t>Advantages and Conclusions</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C0A1F031-90DC-4B16-995C-089468D5C38D}"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mph" presetSubtype="0" nodeType="with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normal"/>
                                      </p:to>
                                    </p:set>
                                    <p:set>
                                      <p:cBhvr override="childStyle">
                                        <p:cTn id="8" dur="indefinite"/>
                                        <p:tgtEl>
                                          <p:spTgt spid="3">
                                            <p:txEl>
                                              <p:pRg st="0" end="0"/>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5" presetClass="emph" presetSubtype="0" nodeType="clickEffect">
                                  <p:stCondLst>
                                    <p:cond delay="0"/>
                                  </p:stCondLst>
                                  <p:childTnLst>
                                    <p:set>
                                      <p:cBhvr override="childStyle">
                                        <p:cTn id="12" dur="indefinite"/>
                                        <p:tgtEl>
                                          <p:spTgt spid="3">
                                            <p:txEl>
                                              <p:pRg st="1" end="1"/>
                                            </p:txEl>
                                          </p:spTgt>
                                        </p:tgtEl>
                                        <p:attrNameLst>
                                          <p:attrName>style.fontStyle</p:attrName>
                                        </p:attrNameLst>
                                      </p:cBhvr>
                                      <p:to>
                                        <p:strVal val="normal"/>
                                      </p:to>
                                    </p:set>
                                    <p:set>
                                      <p:cBhvr override="childStyle">
                                        <p:cTn id="13" dur="indefinite"/>
                                        <p:tgtEl>
                                          <p:spTgt spid="3">
                                            <p:txEl>
                                              <p:pRg st="1" end="1"/>
                                            </p:txEl>
                                          </p:spTgt>
                                        </p:tgtEl>
                                        <p:attrNameLst>
                                          <p:attrName>style.fontWeight</p:attrName>
                                        </p:attrNameLst>
                                      </p:cBhvr>
                                      <p:to>
                                        <p:strVal val="normal"/>
                                      </p:to>
                                    </p:set>
                                    <p:set>
                                      <p:cBhvr override="childStyle">
                                        <p:cTn id="14" dur="indefinite"/>
                                        <p:tgtEl>
                                          <p:spTgt spid="3">
                                            <p:txEl>
                                              <p:pRg st="1" end="1"/>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5" presetClass="emph" presetSubtype="0" nodeType="clickEffect">
                                  <p:stCondLst>
                                    <p:cond delay="0"/>
                                  </p:stCondLst>
                                  <p:childTnLst>
                                    <p:set>
                                      <p:cBhvr override="childStyle">
                                        <p:cTn id="18" dur="indefinite"/>
                                        <p:tgtEl>
                                          <p:spTgt spid="3">
                                            <p:txEl>
                                              <p:pRg st="2" end="2"/>
                                            </p:txEl>
                                          </p:spTgt>
                                        </p:tgtEl>
                                        <p:attrNameLst>
                                          <p:attrName>style.fontStyle</p:attrName>
                                        </p:attrNameLst>
                                      </p:cBhvr>
                                      <p:to>
                                        <p:strVal val="normal"/>
                                      </p:to>
                                    </p:set>
                                    <p:set>
                                      <p:cBhvr override="childStyle">
                                        <p:cTn id="19" dur="indefinite"/>
                                        <p:tgtEl>
                                          <p:spTgt spid="3">
                                            <p:txEl>
                                              <p:pRg st="2" end="2"/>
                                            </p:txEl>
                                          </p:spTgt>
                                        </p:tgtEl>
                                        <p:attrNameLst>
                                          <p:attrName>style.fontWeight</p:attrName>
                                        </p:attrNameLst>
                                      </p:cBhvr>
                                      <p:to>
                                        <p:strVal val="normal"/>
                                      </p:to>
                                    </p:set>
                                    <p:set>
                                      <p:cBhvr override="childStyle">
                                        <p:cTn id="20" dur="indefinite"/>
                                        <p:tgtEl>
                                          <p:spTgt spid="3">
                                            <p:txEl>
                                              <p:pRg st="2" end="2"/>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5" presetClass="emph" presetSubtype="0" nodeType="clickEffect">
                                  <p:stCondLst>
                                    <p:cond delay="0"/>
                                  </p:stCondLst>
                                  <p:childTnLst>
                                    <p:set>
                                      <p:cBhvr override="childStyle">
                                        <p:cTn id="24" dur="indefinite"/>
                                        <p:tgtEl>
                                          <p:spTgt spid="3">
                                            <p:txEl>
                                              <p:pRg st="3" end="3"/>
                                            </p:txEl>
                                          </p:spTgt>
                                        </p:tgtEl>
                                        <p:attrNameLst>
                                          <p:attrName>style.fontStyle</p:attrName>
                                        </p:attrNameLst>
                                      </p:cBhvr>
                                      <p:to>
                                        <p:strVal val="normal"/>
                                      </p:to>
                                    </p:set>
                                    <p:set>
                                      <p:cBhvr override="childStyle">
                                        <p:cTn id="25" dur="indefinite"/>
                                        <p:tgtEl>
                                          <p:spTgt spid="3">
                                            <p:txEl>
                                              <p:pRg st="3" end="3"/>
                                            </p:txEl>
                                          </p:spTgt>
                                        </p:tgtEl>
                                        <p:attrNameLst>
                                          <p:attrName>style.fontWeight</p:attrName>
                                        </p:attrNameLst>
                                      </p:cBhvr>
                                      <p:to>
                                        <p:strVal val="normal"/>
                                      </p:to>
                                    </p:set>
                                    <p:set>
                                      <p:cBhvr override="childStyle">
                                        <p:cTn id="26" dur="indefinite"/>
                                        <p:tgtEl>
                                          <p:spTgt spid="3">
                                            <p:txEl>
                                              <p:pRg st="3" end="3"/>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5" presetClass="emph" presetSubtype="0" nodeType="clickEffect">
                                  <p:stCondLst>
                                    <p:cond delay="0"/>
                                  </p:stCondLst>
                                  <p:childTnLst>
                                    <p:set>
                                      <p:cBhvr override="childStyle">
                                        <p:cTn id="30" dur="indefinite"/>
                                        <p:tgtEl>
                                          <p:spTgt spid="3">
                                            <p:txEl>
                                              <p:pRg st="4" end="4"/>
                                            </p:txEl>
                                          </p:spTgt>
                                        </p:tgtEl>
                                        <p:attrNameLst>
                                          <p:attrName>style.fontStyle</p:attrName>
                                        </p:attrNameLst>
                                      </p:cBhvr>
                                      <p:to>
                                        <p:strVal val="normal"/>
                                      </p:to>
                                    </p:set>
                                    <p:set>
                                      <p:cBhvr override="childStyle">
                                        <p:cTn id="31" dur="indefinite"/>
                                        <p:tgtEl>
                                          <p:spTgt spid="3">
                                            <p:txEl>
                                              <p:pRg st="4" end="4"/>
                                            </p:txEl>
                                          </p:spTgt>
                                        </p:tgtEl>
                                        <p:attrNameLst>
                                          <p:attrName>style.fontWeight</p:attrName>
                                        </p:attrNameLst>
                                      </p:cBhvr>
                                      <p:to>
                                        <p:strVal val="normal"/>
                                      </p:to>
                                    </p:set>
                                    <p:set>
                                      <p:cBhvr override="childStyle">
                                        <p:cTn id="32" dur="indefinite"/>
                                        <p:tgtEl>
                                          <p:spTgt spid="3">
                                            <p:txEl>
                                              <p:pRg st="4" end="4"/>
                                            </p:txEl>
                                          </p:spTgt>
                                        </p:tgtEl>
                                        <p:attrNameLst>
                                          <p:attrName>style.textDecorationUnderline</p:attrName>
                                        </p:attrNameLst>
                                      </p:cBhvr>
                                      <p:to>
                                        <p:strVal val="false"/>
                                      </p:to>
                                    </p:se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Cloud-based Repository implementation shifts to the ACE model</a:t>
            </a:r>
          </a:p>
          <a:p>
            <a:endParaRPr lang="en-US" dirty="0"/>
          </a:p>
        </p:txBody>
      </p:sp>
      <p:sp>
        <p:nvSpPr>
          <p:cNvPr id="3" name="Title 2"/>
          <p:cNvSpPr>
            <a:spLocks noGrp="1"/>
          </p:cNvSpPr>
          <p:nvPr>
            <p:ph type="title"/>
          </p:nvPr>
        </p:nvSpPr>
        <p:spPr/>
        <p:txBody>
          <a:bodyPr/>
          <a:lstStyle/>
          <a:p>
            <a:r>
              <a:rPr lang="en-US" dirty="0" smtClean="0"/>
              <a:t>Repository Concept Shift</a:t>
            </a:r>
            <a:endParaRPr lang="en-US" dirty="0"/>
          </a:p>
        </p:txBody>
      </p:sp>
      <p:graphicFrame>
        <p:nvGraphicFramePr>
          <p:cNvPr id="2050" name="Object 2"/>
          <p:cNvGraphicFramePr>
            <a:graphicFrameLocks noChangeAspect="1"/>
          </p:cNvGraphicFramePr>
          <p:nvPr/>
        </p:nvGraphicFramePr>
        <p:xfrm>
          <a:off x="2438400" y="3124200"/>
          <a:ext cx="4267200" cy="2673398"/>
        </p:xfrm>
        <a:graphic>
          <a:graphicData uri="http://schemas.openxmlformats.org/presentationml/2006/ole">
            <mc:AlternateContent xmlns:mc="http://schemas.openxmlformats.org/markup-compatibility/2006">
              <mc:Choice xmlns:v="urn:schemas-microsoft-com:vml" Requires="v">
                <p:oleObj spid="_x0000_s2052" name="Visio" r:id="rId4" imgW="5822245" imgH="3648834" progId="">
                  <p:embed/>
                </p:oleObj>
              </mc:Choice>
              <mc:Fallback>
                <p:oleObj name="Visio" r:id="rId4" imgW="5822245" imgH="364883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124200"/>
                        <a:ext cx="4267200" cy="26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1"/>
          </p:nvPr>
        </p:nvSpPr>
        <p:spPr/>
        <p:txBody>
          <a:bodyPr/>
          <a:lstStyle/>
          <a:p>
            <a:fld id="{C0A1F031-90DC-4B16-995C-089468D5C38D}"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Advantages and Conclusions</a:t>
            </a:r>
            <a:endParaRPr lang="en-US" dirty="0"/>
          </a:p>
        </p:txBody>
      </p:sp>
      <p:sp>
        <p:nvSpPr>
          <p:cNvPr id="3" name="Content Placeholder 2"/>
          <p:cNvSpPr>
            <a:spLocks noGrp="1"/>
          </p:cNvSpPr>
          <p:nvPr>
            <p:ph idx="1"/>
          </p:nvPr>
        </p:nvSpPr>
        <p:spPr/>
        <p:txBody>
          <a:bodyPr/>
          <a:lstStyle/>
          <a:p>
            <a:r>
              <a:rPr lang="en-US" dirty="0" smtClean="0"/>
              <a:t>Centralized repository</a:t>
            </a:r>
          </a:p>
          <a:p>
            <a:r>
              <a:rPr lang="en-US" dirty="0" smtClean="0"/>
              <a:t>Improved security (centralized)</a:t>
            </a:r>
          </a:p>
          <a:p>
            <a:r>
              <a:rPr lang="en-US" dirty="0" smtClean="0"/>
              <a:t>Unlimited scalability</a:t>
            </a:r>
          </a:p>
          <a:p>
            <a:r>
              <a:rPr lang="en-US" dirty="0" smtClean="0"/>
              <a:t>Recovery</a:t>
            </a:r>
          </a:p>
          <a:p>
            <a:r>
              <a:rPr lang="en-US" dirty="0" smtClean="0"/>
              <a:t>Improved application performance</a:t>
            </a:r>
          </a:p>
          <a:p>
            <a:r>
              <a:rPr lang="en-US" dirty="0" smtClean="0"/>
              <a:t>Minimized TCO</a:t>
            </a:r>
            <a:endParaRPr lang="en-US" dirty="0"/>
          </a:p>
        </p:txBody>
      </p:sp>
      <p:sp>
        <p:nvSpPr>
          <p:cNvPr id="4" name="Slide Number Placeholder 3"/>
          <p:cNvSpPr>
            <a:spLocks noGrp="1"/>
          </p:cNvSpPr>
          <p:nvPr>
            <p:ph type="sldNum" sz="quarter" idx="11"/>
          </p:nvPr>
        </p:nvSpPr>
        <p:spPr/>
        <p:txBody>
          <a:bodyPr/>
          <a:lstStyle/>
          <a:p>
            <a:fld id="{C0A1F031-90DC-4B16-995C-089468D5C38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b="1" dirty="0" smtClean="0"/>
              <a:t>Windows Azure</a:t>
            </a:r>
          </a:p>
          <a:p>
            <a:pPr lvl="2"/>
            <a:r>
              <a:rPr lang="en-US" dirty="0" smtClean="0">
                <a:hlinkClick r:id="rId3"/>
              </a:rPr>
              <a:t>http://www.microsoft.com/windowsazure/ </a:t>
            </a:r>
          </a:p>
          <a:p>
            <a:pPr lvl="1"/>
            <a:r>
              <a:rPr lang="en-US" b="1" dirty="0" smtClean="0"/>
              <a:t>Windows Server AppFabric Architecture</a:t>
            </a:r>
            <a:endParaRPr lang="ru-RU" dirty="0" smtClean="0">
              <a:hlinkClick r:id="rId4"/>
            </a:endParaRPr>
          </a:p>
          <a:p>
            <a:pPr lvl="2"/>
            <a:r>
              <a:rPr lang="en-US" dirty="0" smtClean="0">
                <a:hlinkClick r:id="rId4"/>
              </a:rPr>
              <a:t>http://blogs.msdn.com/endpoint/archive/2010/03/24/windows-server-appfabric-architecture.aspx</a:t>
            </a:r>
            <a:endParaRPr lang="en-US" dirty="0" smtClean="0"/>
          </a:p>
          <a:p>
            <a:pPr lvl="1"/>
            <a:r>
              <a:rPr lang="en-US" b="1" dirty="0" smtClean="0"/>
              <a:t>Oracle in the Cloud</a:t>
            </a:r>
          </a:p>
          <a:p>
            <a:pPr lvl="2"/>
            <a:r>
              <a:rPr lang="en-US" dirty="0" smtClean="0">
                <a:hlinkClick r:id="rId5"/>
              </a:rPr>
              <a:t>http://www.oracle.com/technology/tech/cloud/pdf/oracle-in-the-cloud-datasheet.pdf</a:t>
            </a:r>
            <a:r>
              <a:rPr lang="en-US" dirty="0" smtClean="0"/>
              <a:t> </a:t>
            </a:r>
          </a:p>
          <a:p>
            <a:pPr lvl="1"/>
            <a:r>
              <a:rPr lang="en-US" b="1" dirty="0" smtClean="0"/>
              <a:t>Developing a Cloud-based Virtual Machine</a:t>
            </a:r>
            <a:endParaRPr lang="en-US" dirty="0" smtClean="0"/>
          </a:p>
          <a:p>
            <a:pPr lvl="2"/>
            <a:r>
              <a:rPr lang="en-US" dirty="0" smtClean="0">
                <a:hlinkClick r:id="rId6"/>
              </a:rPr>
              <a:t>http://cloudslam09.com/content/developing-cloud-based-virtual-machine-81.html</a:t>
            </a:r>
            <a:endParaRPr lang="en-US" dirty="0" smtClean="0"/>
          </a:p>
          <a:p>
            <a:pPr lvl="1"/>
            <a:r>
              <a:rPr lang="en-US" b="1" dirty="0" smtClean="0"/>
              <a:t>Migrating Traditional Business Rules Applications to the Cloud</a:t>
            </a:r>
          </a:p>
          <a:p>
            <a:pPr lvl="2"/>
            <a:r>
              <a:rPr lang="en-US" dirty="0" smtClean="0">
                <a:hlinkClick r:id="rId7"/>
              </a:rPr>
              <a:t>http://www.alexschmidt.net/research/migrating-traditional-bre-to-cloud.pdf</a:t>
            </a:r>
            <a:r>
              <a:rPr lang="en-US" dirty="0" smtClean="0"/>
              <a:t> </a:t>
            </a:r>
          </a:p>
        </p:txBody>
      </p:sp>
      <p:sp>
        <p:nvSpPr>
          <p:cNvPr id="4" name="Slide Number Placeholder 3"/>
          <p:cNvSpPr>
            <a:spLocks noGrp="1"/>
          </p:cNvSpPr>
          <p:nvPr>
            <p:ph type="sldNum" sz="quarter" idx="11"/>
          </p:nvPr>
        </p:nvSpPr>
        <p:spPr/>
        <p:txBody>
          <a:bodyPr/>
          <a:lstStyle/>
          <a:p>
            <a:fld id="{C0A1F031-90DC-4B16-995C-089468D5C38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chorCtr="0">
            <a:normAutofit/>
          </a:bodyPr>
          <a:lstStyle/>
          <a:p>
            <a:pPr algn="ctr">
              <a:buNone/>
            </a:pPr>
            <a:r>
              <a:rPr lang="en-US" sz="3600" dirty="0" smtClean="0"/>
              <a:t>Q&amp;A</a:t>
            </a:r>
            <a:endParaRPr lang="en-US" sz="3600"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23</a:t>
            </a:fld>
            <a:endParaRPr lang="en-US" dirty="0"/>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ounded Rectangle 120"/>
          <p:cNvSpPr/>
          <p:nvPr/>
        </p:nvSpPr>
        <p:spPr>
          <a:xfrm>
            <a:off x="1752600" y="1828800"/>
            <a:ext cx="5715000" cy="2057400"/>
          </a:xfrm>
          <a:prstGeom prst="roundRect">
            <a:avLst>
              <a:gd name="adj" fmla="val 1852"/>
            </a:avLst>
          </a:prstGeom>
          <a:solidFill>
            <a:schemeClr val="accent5">
              <a:lumMod val="20000"/>
              <a:lumOff val="80000"/>
            </a:schemeClr>
          </a:solidFill>
        </p:spPr>
        <p:style>
          <a:lnRef idx="1">
            <a:schemeClr val="accent6"/>
          </a:lnRef>
          <a:fillRef idx="1001">
            <a:schemeClr val="lt2"/>
          </a:fillRef>
          <a:effectRef idx="1">
            <a:schemeClr val="accent6"/>
          </a:effectRef>
          <a:fontRef idx="minor">
            <a:schemeClr val="dk1"/>
          </a:fontRef>
        </p:style>
        <p:txBody>
          <a:bodyPr rtlCol="0" anchor="t" anchorCtr="0"/>
          <a:lstStyle/>
          <a:p>
            <a:pPr algn="ctr"/>
            <a:r>
              <a:rPr lang="en-US" sz="1200" dirty="0" smtClean="0">
                <a:latin typeface="Arial" pitchFamily="34" charset="0"/>
                <a:cs typeface="Arial" pitchFamily="34" charset="0"/>
              </a:rPr>
              <a:t>Where Business Rules Are Found</a:t>
            </a:r>
            <a:endParaRPr lang="en-US" sz="1200" dirty="0">
              <a:latin typeface="Arial" pitchFamily="34" charset="0"/>
              <a:cs typeface="Arial" pitchFamily="34" charset="0"/>
            </a:endParaRPr>
          </a:p>
        </p:txBody>
      </p:sp>
      <p:cxnSp>
        <p:nvCxnSpPr>
          <p:cNvPr id="94" name="Elbow Connector 93"/>
          <p:cNvCxnSpPr/>
          <p:nvPr/>
        </p:nvCxnSpPr>
        <p:spPr>
          <a:xfrm rot="5400000">
            <a:off x="4838700" y="3200400"/>
            <a:ext cx="609600" cy="1066800"/>
          </a:xfrm>
          <a:prstGeom prst="bentConnector3">
            <a:avLst>
              <a:gd name="adj1" fmla="val 437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rot="5400000">
            <a:off x="4251198" y="3786378"/>
            <a:ext cx="716280" cy="15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2362200" y="3962400"/>
            <a:ext cx="4495800" cy="2057400"/>
          </a:xfrm>
          <a:prstGeom prst="roundRect">
            <a:avLst>
              <a:gd name="adj" fmla="val 1852"/>
            </a:avLst>
          </a:prstGeom>
        </p:spPr>
        <p:style>
          <a:lnRef idx="1">
            <a:schemeClr val="accent6"/>
          </a:lnRef>
          <a:fillRef idx="1001">
            <a:schemeClr val="lt2"/>
          </a:fillRef>
          <a:effectRef idx="1">
            <a:schemeClr val="accent6"/>
          </a:effectRef>
          <a:fontRef idx="minor">
            <a:schemeClr val="dk1"/>
          </a:fontRef>
        </p:style>
        <p:txBody>
          <a:bodyPr rtlCol="0" anchor="b" anchorCtr="0"/>
          <a:lstStyle/>
          <a:p>
            <a:pPr algn="ctr"/>
            <a:r>
              <a:rPr lang="en-US" sz="1200" dirty="0" smtClean="0">
                <a:latin typeface="Arial" pitchFamily="34" charset="0"/>
                <a:cs typeface="Arial" pitchFamily="34" charset="0"/>
              </a:rPr>
              <a:t>Components of a Business Rule Management System (BRMS)</a:t>
            </a:r>
            <a:endParaRPr lang="en-US" sz="1200" dirty="0">
              <a:latin typeface="Arial" pitchFamily="34" charset="0"/>
              <a:cs typeface="Arial" pitchFamily="34" charset="0"/>
            </a:endParaRPr>
          </a:p>
        </p:txBody>
      </p:sp>
      <p:sp>
        <p:nvSpPr>
          <p:cNvPr id="7" name="Rounded Rectangle 6"/>
          <p:cNvSpPr/>
          <p:nvPr/>
        </p:nvSpPr>
        <p:spPr>
          <a:xfrm>
            <a:off x="1981200" y="2667000"/>
            <a:ext cx="990600" cy="762000"/>
          </a:xfrm>
          <a:prstGeom prst="roundRect">
            <a:avLst>
              <a:gd name="adj" fmla="val 32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latin typeface="Arial" pitchFamily="34" charset="0"/>
              <a:cs typeface="Arial" pitchFamily="34" charset="0"/>
            </a:endParaRPr>
          </a:p>
        </p:txBody>
      </p:sp>
      <p:pic>
        <p:nvPicPr>
          <p:cNvPr id="8" name="Content Placeholder 7" descr="workflow.png"/>
          <p:cNvPicPr>
            <a:picLocks noGrp="1" noChangeAspect="1"/>
          </p:cNvPicPr>
          <p:nvPr>
            <p:ph idx="1"/>
          </p:nvPr>
        </p:nvPicPr>
        <p:blipFill>
          <a:blip r:embed="rId3" cstate="print"/>
          <a:stretch>
            <a:fillRect/>
          </a:stretch>
        </p:blipFill>
        <p:spPr>
          <a:xfrm>
            <a:off x="2183454" y="2781300"/>
            <a:ext cx="578796" cy="533400"/>
          </a:xfrm>
          <a:ln>
            <a:solidFill>
              <a:schemeClr val="tx1"/>
            </a:solidFill>
          </a:ln>
        </p:spPr>
      </p:pic>
      <p:sp>
        <p:nvSpPr>
          <p:cNvPr id="3" name="Slide Number Placeholder 2"/>
          <p:cNvSpPr>
            <a:spLocks noGrp="1"/>
          </p:cNvSpPr>
          <p:nvPr>
            <p:ph type="sldNum" sz="quarter" idx="11"/>
          </p:nvPr>
        </p:nvSpPr>
        <p:spPr/>
        <p:txBody>
          <a:bodyPr/>
          <a:lstStyle/>
          <a:p>
            <a:fld id="{C0A1F031-90DC-4B16-995C-089468D5C38D}" type="slidenum">
              <a:rPr lang="en-US" smtClean="0"/>
              <a:pPr/>
              <a:t>3</a:t>
            </a:fld>
            <a:endParaRPr lang="en-US" dirty="0"/>
          </a:p>
        </p:txBody>
      </p:sp>
      <p:sp>
        <p:nvSpPr>
          <p:cNvPr id="4" name="Title 3"/>
          <p:cNvSpPr>
            <a:spLocks noGrp="1"/>
          </p:cNvSpPr>
          <p:nvPr>
            <p:ph type="title"/>
          </p:nvPr>
        </p:nvSpPr>
        <p:spPr/>
        <p:txBody>
          <a:bodyPr/>
          <a:lstStyle/>
          <a:p>
            <a:r>
              <a:rPr lang="en-US" dirty="0" smtClean="0"/>
              <a:t>Introduction to Business Rules</a:t>
            </a:r>
            <a:endParaRPr lang="en-US" dirty="0"/>
          </a:p>
        </p:txBody>
      </p:sp>
      <p:grpSp>
        <p:nvGrpSpPr>
          <p:cNvPr id="47" name="Group 46"/>
          <p:cNvGrpSpPr/>
          <p:nvPr/>
        </p:nvGrpSpPr>
        <p:grpSpPr>
          <a:xfrm>
            <a:off x="3048000" y="2667000"/>
            <a:ext cx="990600" cy="762000"/>
            <a:chOff x="1676400" y="2133600"/>
            <a:chExt cx="990600" cy="762000"/>
          </a:xfrm>
        </p:grpSpPr>
        <p:sp>
          <p:nvSpPr>
            <p:cNvPr id="9" name="Rounded Rectangle 8"/>
            <p:cNvSpPr/>
            <p:nvPr/>
          </p:nvSpPr>
          <p:spPr>
            <a:xfrm>
              <a:off x="1676400" y="2133600"/>
              <a:ext cx="990600" cy="762000"/>
            </a:xfrm>
            <a:prstGeom prst="roundRect">
              <a:avLst>
                <a:gd name="adj" fmla="val 32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latin typeface="Arial" pitchFamily="34" charset="0"/>
                <a:cs typeface="Arial" pitchFamily="34" charset="0"/>
              </a:endParaRPr>
            </a:p>
          </p:txBody>
        </p:sp>
        <p:grpSp>
          <p:nvGrpSpPr>
            <p:cNvPr id="14" name="Group 13"/>
            <p:cNvGrpSpPr/>
            <p:nvPr/>
          </p:nvGrpSpPr>
          <p:grpSpPr>
            <a:xfrm>
              <a:off x="1885950" y="2247900"/>
              <a:ext cx="576072" cy="533400"/>
              <a:chOff x="1447800" y="3733800"/>
              <a:chExt cx="576072" cy="533400"/>
            </a:xfrm>
          </p:grpSpPr>
          <p:sp>
            <p:nvSpPr>
              <p:cNvPr id="15" name="Rectangle 14"/>
              <p:cNvSpPr/>
              <p:nvPr/>
            </p:nvSpPr>
            <p:spPr>
              <a:xfrm>
                <a:off x="1447800" y="373380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6" name="Picture 1"/>
              <p:cNvPicPr>
                <a:picLocks noChangeAspect="1" noChangeArrowheads="1"/>
              </p:cNvPicPr>
              <p:nvPr/>
            </p:nvPicPr>
            <p:blipFill>
              <a:blip r:embed="rId4" cstate="print"/>
              <a:srcRect/>
              <a:stretch>
                <a:fillRect/>
              </a:stretch>
            </p:blipFill>
            <p:spPr bwMode="auto">
              <a:xfrm>
                <a:off x="1571625" y="3771900"/>
                <a:ext cx="304800" cy="449502"/>
              </a:xfrm>
              <a:prstGeom prst="rect">
                <a:avLst/>
              </a:prstGeom>
              <a:noFill/>
              <a:ln w="9525">
                <a:noFill/>
                <a:miter lim="800000"/>
                <a:headEnd/>
                <a:tailEnd/>
              </a:ln>
              <a:effectLst/>
            </p:spPr>
          </p:pic>
        </p:grpSp>
      </p:grpSp>
      <p:sp>
        <p:nvSpPr>
          <p:cNvPr id="18" name="TextBox 17"/>
          <p:cNvSpPr txBox="1"/>
          <p:nvPr/>
        </p:nvSpPr>
        <p:spPr>
          <a:xfrm>
            <a:off x="2057400" y="2362200"/>
            <a:ext cx="780983" cy="246221"/>
          </a:xfrm>
          <a:prstGeom prst="rect">
            <a:avLst/>
          </a:prstGeom>
          <a:noFill/>
        </p:spPr>
        <p:txBody>
          <a:bodyPr wrap="none" rtlCol="0">
            <a:spAutoFit/>
          </a:bodyPr>
          <a:lstStyle/>
          <a:p>
            <a:r>
              <a:rPr lang="en-US" sz="1000" dirty="0" smtClean="0">
                <a:latin typeface="Arial" pitchFamily="34" charset="0"/>
                <a:cs typeface="Arial" pitchFamily="34" charset="0"/>
              </a:rPr>
              <a:t>Processes</a:t>
            </a:r>
            <a:endParaRPr lang="en-US" sz="1000" dirty="0">
              <a:latin typeface="Arial" pitchFamily="34" charset="0"/>
              <a:cs typeface="Arial" pitchFamily="34" charset="0"/>
            </a:endParaRPr>
          </a:p>
        </p:txBody>
      </p:sp>
      <p:sp>
        <p:nvSpPr>
          <p:cNvPr id="19" name="TextBox 18"/>
          <p:cNvSpPr txBox="1"/>
          <p:nvPr/>
        </p:nvSpPr>
        <p:spPr>
          <a:xfrm>
            <a:off x="3200400" y="2286000"/>
            <a:ext cx="788999" cy="400110"/>
          </a:xfrm>
          <a:prstGeom prst="rect">
            <a:avLst/>
          </a:prstGeom>
          <a:noFill/>
        </p:spPr>
        <p:txBody>
          <a:bodyPr wrap="none" rtlCol="0">
            <a:spAutoFit/>
          </a:bodyPr>
          <a:lstStyle/>
          <a:p>
            <a:pPr algn="ctr"/>
            <a:r>
              <a:rPr lang="en-US" sz="1000" dirty="0" smtClean="0">
                <a:latin typeface="Arial" pitchFamily="34" charset="0"/>
                <a:cs typeface="Arial" pitchFamily="34" charset="0"/>
              </a:rPr>
              <a:t>Mainframe</a:t>
            </a:r>
          </a:p>
          <a:p>
            <a:pPr algn="ctr"/>
            <a:r>
              <a:rPr lang="en-US" sz="1000" dirty="0" smtClean="0">
                <a:latin typeface="Arial" pitchFamily="34" charset="0"/>
                <a:cs typeface="Arial" pitchFamily="34" charset="0"/>
              </a:rPr>
              <a:t>Systems</a:t>
            </a:r>
            <a:endParaRPr lang="en-US" sz="1000" dirty="0">
              <a:latin typeface="Arial" pitchFamily="34" charset="0"/>
              <a:cs typeface="Arial" pitchFamily="34" charset="0"/>
            </a:endParaRPr>
          </a:p>
        </p:txBody>
      </p:sp>
      <p:grpSp>
        <p:nvGrpSpPr>
          <p:cNvPr id="48" name="Group 47"/>
          <p:cNvGrpSpPr/>
          <p:nvPr/>
        </p:nvGrpSpPr>
        <p:grpSpPr>
          <a:xfrm>
            <a:off x="4114800" y="2286000"/>
            <a:ext cx="990600" cy="1143000"/>
            <a:chOff x="2743200" y="1752600"/>
            <a:chExt cx="990600" cy="1143000"/>
          </a:xfrm>
        </p:grpSpPr>
        <p:sp>
          <p:nvSpPr>
            <p:cNvPr id="20" name="Rounded Rectangle 19"/>
            <p:cNvSpPr/>
            <p:nvPr/>
          </p:nvSpPr>
          <p:spPr>
            <a:xfrm>
              <a:off x="2743200" y="2133600"/>
              <a:ext cx="990600" cy="762000"/>
            </a:xfrm>
            <a:prstGeom prst="roundRect">
              <a:avLst>
                <a:gd name="adj" fmla="val 32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latin typeface="Arial" pitchFamily="34" charset="0"/>
                <a:cs typeface="Arial" pitchFamily="34" charset="0"/>
              </a:endParaRPr>
            </a:p>
          </p:txBody>
        </p:sp>
        <p:grpSp>
          <p:nvGrpSpPr>
            <p:cNvPr id="29" name="Group 28"/>
            <p:cNvGrpSpPr/>
            <p:nvPr/>
          </p:nvGrpSpPr>
          <p:grpSpPr>
            <a:xfrm>
              <a:off x="2962275" y="2247900"/>
              <a:ext cx="576072" cy="533400"/>
              <a:chOff x="3429000" y="3200400"/>
              <a:chExt cx="576072" cy="533400"/>
            </a:xfrm>
          </p:grpSpPr>
          <p:sp>
            <p:nvSpPr>
              <p:cNvPr id="27" name="Rectangle 26"/>
              <p:cNvSpPr/>
              <p:nvPr/>
            </p:nvSpPr>
            <p:spPr>
              <a:xfrm>
                <a:off x="3429000" y="320040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u="sng" dirty="0"/>
              </a:p>
            </p:txBody>
          </p:sp>
          <p:pic>
            <p:nvPicPr>
              <p:cNvPr id="25" name="Picture 24" descr="spreadsheet.png"/>
              <p:cNvPicPr>
                <a:picLocks noChangeAspect="1"/>
              </p:cNvPicPr>
              <p:nvPr/>
            </p:nvPicPr>
            <p:blipFill>
              <a:blip r:embed="rId5" cstate="print"/>
              <a:stretch>
                <a:fillRect/>
              </a:stretch>
            </p:blipFill>
            <p:spPr>
              <a:xfrm>
                <a:off x="3467100" y="3314700"/>
                <a:ext cx="483809" cy="304800"/>
              </a:xfrm>
              <a:prstGeom prst="rect">
                <a:avLst/>
              </a:prstGeom>
            </p:spPr>
          </p:pic>
        </p:grpSp>
        <p:sp>
          <p:nvSpPr>
            <p:cNvPr id="30" name="TextBox 29"/>
            <p:cNvSpPr txBox="1"/>
            <p:nvPr/>
          </p:nvSpPr>
          <p:spPr>
            <a:xfrm>
              <a:off x="2752725" y="1752600"/>
              <a:ext cx="970137" cy="400110"/>
            </a:xfrm>
            <a:prstGeom prst="rect">
              <a:avLst/>
            </a:prstGeom>
            <a:noFill/>
          </p:spPr>
          <p:txBody>
            <a:bodyPr wrap="none" rtlCol="0">
              <a:spAutoFit/>
            </a:bodyPr>
            <a:lstStyle/>
            <a:p>
              <a:pPr algn="ctr"/>
              <a:r>
                <a:rPr lang="en-US" sz="1000" dirty="0" smtClean="0">
                  <a:latin typeface="Arial" pitchFamily="34" charset="0"/>
                  <a:cs typeface="Arial" pitchFamily="34" charset="0"/>
                </a:rPr>
                <a:t>Spreadsheets</a:t>
              </a:r>
            </a:p>
            <a:p>
              <a:pPr algn="ctr"/>
              <a:r>
                <a:rPr lang="en-US" sz="1000" dirty="0" smtClean="0">
                  <a:latin typeface="Arial" pitchFamily="34" charset="0"/>
                  <a:cs typeface="Arial" pitchFamily="34" charset="0"/>
                </a:rPr>
                <a:t>&amp; Documents</a:t>
              </a:r>
              <a:endParaRPr lang="en-US" sz="1000" dirty="0">
                <a:latin typeface="Arial" pitchFamily="34" charset="0"/>
                <a:cs typeface="Arial" pitchFamily="34" charset="0"/>
              </a:endParaRPr>
            </a:p>
          </p:txBody>
        </p:sp>
      </p:grpSp>
      <p:grpSp>
        <p:nvGrpSpPr>
          <p:cNvPr id="49" name="Group 48"/>
          <p:cNvGrpSpPr/>
          <p:nvPr/>
        </p:nvGrpSpPr>
        <p:grpSpPr>
          <a:xfrm>
            <a:off x="5181600" y="2362200"/>
            <a:ext cx="990600" cy="1066800"/>
            <a:chOff x="3810000" y="1828800"/>
            <a:chExt cx="990600" cy="1066800"/>
          </a:xfrm>
        </p:grpSpPr>
        <p:sp>
          <p:nvSpPr>
            <p:cNvPr id="37" name="Rounded Rectangle 36"/>
            <p:cNvSpPr/>
            <p:nvPr/>
          </p:nvSpPr>
          <p:spPr>
            <a:xfrm>
              <a:off x="3810000" y="2133600"/>
              <a:ext cx="990600" cy="762000"/>
            </a:xfrm>
            <a:prstGeom prst="roundRect">
              <a:avLst>
                <a:gd name="adj" fmla="val 32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latin typeface="Arial" pitchFamily="34" charset="0"/>
                <a:cs typeface="Arial" pitchFamily="34" charset="0"/>
              </a:endParaRPr>
            </a:p>
          </p:txBody>
        </p:sp>
        <p:grpSp>
          <p:nvGrpSpPr>
            <p:cNvPr id="36" name="Group 35"/>
            <p:cNvGrpSpPr/>
            <p:nvPr/>
          </p:nvGrpSpPr>
          <p:grpSpPr>
            <a:xfrm>
              <a:off x="4038600" y="2247900"/>
              <a:ext cx="576072" cy="533400"/>
              <a:chOff x="3429000" y="3276600"/>
              <a:chExt cx="576072" cy="533400"/>
            </a:xfrm>
          </p:grpSpPr>
          <p:sp>
            <p:nvSpPr>
              <p:cNvPr id="34" name="Rectangle 33"/>
              <p:cNvSpPr/>
              <p:nvPr/>
            </p:nvSpPr>
            <p:spPr>
              <a:xfrm>
                <a:off x="3429000" y="327660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u="sng" dirty="0"/>
              </a:p>
            </p:txBody>
          </p:sp>
          <p:sp>
            <p:nvSpPr>
              <p:cNvPr id="31" name="Can 30"/>
              <p:cNvSpPr/>
              <p:nvPr/>
            </p:nvSpPr>
            <p:spPr>
              <a:xfrm>
                <a:off x="3524248" y="3352800"/>
                <a:ext cx="333375" cy="342900"/>
              </a:xfrm>
              <a:prstGeom prst="can">
                <a:avLst/>
              </a:prstGeom>
              <a:ln w="9525"/>
            </p:spPr>
            <p:style>
              <a:lnRef idx="1">
                <a:schemeClr val="dk1"/>
              </a:lnRef>
              <a:fillRef idx="2">
                <a:schemeClr val="dk1"/>
              </a:fillRef>
              <a:effectRef idx="1">
                <a:schemeClr val="dk1"/>
              </a:effectRef>
              <a:fontRef idx="minor">
                <a:schemeClr val="dk1"/>
              </a:fontRef>
            </p:style>
            <p:txBody>
              <a:bodyPr rtlCol="0" anchor="ctr"/>
              <a:lstStyle/>
              <a:p>
                <a:pPr algn="ctr"/>
                <a:endParaRPr lang="en-US" sz="1200" b="1" dirty="0">
                  <a:latin typeface="Arial" pitchFamily="34" charset="0"/>
                  <a:cs typeface="Arial" pitchFamily="34" charset="0"/>
                </a:endParaRPr>
              </a:p>
            </p:txBody>
          </p:sp>
          <p:sp>
            <p:nvSpPr>
              <p:cNvPr id="32" name="Can 31"/>
              <p:cNvSpPr/>
              <p:nvPr/>
            </p:nvSpPr>
            <p:spPr>
              <a:xfrm>
                <a:off x="3676648" y="3505200"/>
                <a:ext cx="228600" cy="228600"/>
              </a:xfrm>
              <a:prstGeom prst="can">
                <a:avLst/>
              </a:prstGeom>
              <a:ln w="9525"/>
            </p:spPr>
            <p:style>
              <a:lnRef idx="1">
                <a:schemeClr val="dk1"/>
              </a:lnRef>
              <a:fillRef idx="2">
                <a:schemeClr val="dk1"/>
              </a:fillRef>
              <a:effectRef idx="1">
                <a:schemeClr val="dk1"/>
              </a:effectRef>
              <a:fontRef idx="minor">
                <a:schemeClr val="dk1"/>
              </a:fontRef>
            </p:style>
            <p:txBody>
              <a:bodyPr rtlCol="0" anchor="ctr"/>
              <a:lstStyle/>
              <a:p>
                <a:pPr algn="ctr"/>
                <a:endParaRPr lang="en-US" sz="1200" b="1" dirty="0">
                  <a:latin typeface="Arial" pitchFamily="34" charset="0"/>
                  <a:cs typeface="Arial" pitchFamily="34" charset="0"/>
                </a:endParaRPr>
              </a:p>
            </p:txBody>
          </p:sp>
        </p:grpSp>
        <p:sp>
          <p:nvSpPr>
            <p:cNvPr id="38" name="TextBox 37"/>
            <p:cNvSpPr txBox="1"/>
            <p:nvPr/>
          </p:nvSpPr>
          <p:spPr>
            <a:xfrm>
              <a:off x="3886200" y="1828800"/>
              <a:ext cx="793807" cy="246221"/>
            </a:xfrm>
            <a:prstGeom prst="rect">
              <a:avLst/>
            </a:prstGeom>
            <a:noFill/>
          </p:spPr>
          <p:txBody>
            <a:bodyPr wrap="none" rtlCol="0">
              <a:spAutoFit/>
            </a:bodyPr>
            <a:lstStyle/>
            <a:p>
              <a:pPr algn="ctr"/>
              <a:r>
                <a:rPr lang="en-US" sz="1000" dirty="0" smtClean="0">
                  <a:latin typeface="Arial" pitchFamily="34" charset="0"/>
                  <a:cs typeface="Arial" pitchFamily="34" charset="0"/>
                </a:rPr>
                <a:t>Databases</a:t>
              </a:r>
              <a:endParaRPr lang="en-US" sz="1000" dirty="0">
                <a:latin typeface="Arial" pitchFamily="34" charset="0"/>
                <a:cs typeface="Arial" pitchFamily="34" charset="0"/>
              </a:endParaRPr>
            </a:p>
          </p:txBody>
        </p:sp>
      </p:grpSp>
      <p:grpSp>
        <p:nvGrpSpPr>
          <p:cNvPr id="50" name="Group 49"/>
          <p:cNvGrpSpPr/>
          <p:nvPr/>
        </p:nvGrpSpPr>
        <p:grpSpPr>
          <a:xfrm>
            <a:off x="6248400" y="2286000"/>
            <a:ext cx="990600" cy="1143000"/>
            <a:chOff x="4876800" y="1752600"/>
            <a:chExt cx="990600" cy="1143000"/>
          </a:xfrm>
        </p:grpSpPr>
        <p:sp>
          <p:nvSpPr>
            <p:cNvPr id="39" name="Rounded Rectangle 38"/>
            <p:cNvSpPr/>
            <p:nvPr/>
          </p:nvSpPr>
          <p:spPr>
            <a:xfrm>
              <a:off x="4876800" y="2133600"/>
              <a:ext cx="990600" cy="762000"/>
            </a:xfrm>
            <a:prstGeom prst="roundRect">
              <a:avLst>
                <a:gd name="adj" fmla="val 32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latin typeface="Arial" pitchFamily="34" charset="0"/>
                <a:cs typeface="Arial" pitchFamily="34" charset="0"/>
              </a:endParaRPr>
            </a:p>
          </p:txBody>
        </p:sp>
        <p:sp>
          <p:nvSpPr>
            <p:cNvPr id="44" name="TextBox 43"/>
            <p:cNvSpPr txBox="1"/>
            <p:nvPr/>
          </p:nvSpPr>
          <p:spPr>
            <a:xfrm>
              <a:off x="4953000" y="1752600"/>
              <a:ext cx="808235" cy="400110"/>
            </a:xfrm>
            <a:prstGeom prst="rect">
              <a:avLst/>
            </a:prstGeom>
            <a:noFill/>
          </p:spPr>
          <p:txBody>
            <a:bodyPr wrap="none" rtlCol="0">
              <a:spAutoFit/>
            </a:bodyPr>
            <a:lstStyle/>
            <a:p>
              <a:pPr algn="ctr"/>
              <a:r>
                <a:rPr lang="en-US" sz="1000" dirty="0" smtClean="0">
                  <a:latin typeface="Arial" pitchFamily="34" charset="0"/>
                  <a:cs typeface="Arial" pitchFamily="34" charset="0"/>
                </a:rPr>
                <a:t>Application</a:t>
              </a:r>
              <a:br>
                <a:rPr lang="en-US" sz="1000" dirty="0" smtClean="0">
                  <a:latin typeface="Arial" pitchFamily="34" charset="0"/>
                  <a:cs typeface="Arial" pitchFamily="34" charset="0"/>
                </a:rPr>
              </a:br>
              <a:r>
                <a:rPr lang="en-US" sz="1000" dirty="0" smtClean="0">
                  <a:latin typeface="Arial" pitchFamily="34" charset="0"/>
                  <a:cs typeface="Arial" pitchFamily="34" charset="0"/>
                </a:rPr>
                <a:t>Code</a:t>
              </a:r>
              <a:endParaRPr lang="en-US" sz="1000" dirty="0">
                <a:latin typeface="Arial" pitchFamily="34" charset="0"/>
                <a:cs typeface="Arial" pitchFamily="34" charset="0"/>
              </a:endParaRPr>
            </a:p>
          </p:txBody>
        </p:sp>
        <p:grpSp>
          <p:nvGrpSpPr>
            <p:cNvPr id="46" name="Group 45"/>
            <p:cNvGrpSpPr/>
            <p:nvPr/>
          </p:nvGrpSpPr>
          <p:grpSpPr>
            <a:xfrm>
              <a:off x="5091119" y="2247900"/>
              <a:ext cx="576072" cy="533400"/>
              <a:chOff x="5105400" y="3200400"/>
              <a:chExt cx="576072" cy="533400"/>
            </a:xfrm>
          </p:grpSpPr>
          <p:sp>
            <p:nvSpPr>
              <p:cNvPr id="41" name="Rectangle 40"/>
              <p:cNvSpPr/>
              <p:nvPr/>
            </p:nvSpPr>
            <p:spPr>
              <a:xfrm>
                <a:off x="5105400" y="320040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u="sng" dirty="0"/>
              </a:p>
            </p:txBody>
          </p:sp>
          <p:pic>
            <p:nvPicPr>
              <p:cNvPr id="45" name="Picture 44" descr="appcode.png"/>
              <p:cNvPicPr>
                <a:picLocks noChangeAspect="1"/>
              </p:cNvPicPr>
              <p:nvPr/>
            </p:nvPicPr>
            <p:blipFill>
              <a:blip r:embed="rId6" cstate="print"/>
              <a:stretch>
                <a:fillRect/>
              </a:stretch>
            </p:blipFill>
            <p:spPr>
              <a:xfrm>
                <a:off x="5191126" y="3322456"/>
                <a:ext cx="400117" cy="316092"/>
              </a:xfrm>
              <a:prstGeom prst="rect">
                <a:avLst/>
              </a:prstGeom>
            </p:spPr>
          </p:pic>
        </p:grpSp>
      </p:grpSp>
      <p:grpSp>
        <p:nvGrpSpPr>
          <p:cNvPr id="78" name="Group 77"/>
          <p:cNvGrpSpPr/>
          <p:nvPr/>
        </p:nvGrpSpPr>
        <p:grpSpPr>
          <a:xfrm>
            <a:off x="3048000" y="4038600"/>
            <a:ext cx="990600" cy="1676400"/>
            <a:chOff x="3276600" y="3429000"/>
            <a:chExt cx="990600" cy="1676400"/>
          </a:xfrm>
        </p:grpSpPr>
        <p:sp>
          <p:nvSpPr>
            <p:cNvPr id="51" name="Rounded Rectangle 50"/>
            <p:cNvSpPr/>
            <p:nvPr/>
          </p:nvSpPr>
          <p:spPr>
            <a:xfrm>
              <a:off x="3276600" y="3429000"/>
              <a:ext cx="990600" cy="1676400"/>
            </a:xfrm>
            <a:prstGeom prst="roundRect">
              <a:avLst>
                <a:gd name="adj" fmla="val 32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Arial" pitchFamily="34" charset="0"/>
                <a:cs typeface="Arial" pitchFamily="34" charset="0"/>
              </a:endParaRPr>
            </a:p>
          </p:txBody>
        </p:sp>
        <p:sp>
          <p:nvSpPr>
            <p:cNvPr id="53" name="TextBox 52"/>
            <p:cNvSpPr txBox="1"/>
            <p:nvPr/>
          </p:nvSpPr>
          <p:spPr>
            <a:xfrm>
              <a:off x="3276600" y="4191000"/>
              <a:ext cx="990600" cy="738664"/>
            </a:xfrm>
            <a:prstGeom prst="rect">
              <a:avLst/>
            </a:prstGeom>
            <a:noFill/>
          </p:spPr>
          <p:txBody>
            <a:bodyPr wrap="square" rtlCol="0">
              <a:spAutoFit/>
            </a:bodyPr>
            <a:lstStyle/>
            <a:p>
              <a:r>
                <a:rPr lang="en-US" sz="1000" dirty="0" smtClean="0">
                  <a:latin typeface="Arial" pitchFamily="34" charset="0"/>
                  <a:cs typeface="Arial" pitchFamily="34" charset="0"/>
                </a:rPr>
                <a:t>Authoring</a:t>
              </a:r>
            </a:p>
            <a:p>
              <a:r>
                <a:rPr lang="en-US" sz="800" dirty="0" smtClean="0">
                  <a:latin typeface="Arial" pitchFamily="34" charset="0"/>
                  <a:cs typeface="Arial" pitchFamily="34" charset="0"/>
                </a:rPr>
                <a:t>Create and test business processes using business rules</a:t>
              </a:r>
              <a:endParaRPr lang="en-US" sz="800" dirty="0">
                <a:latin typeface="Arial" pitchFamily="34" charset="0"/>
                <a:cs typeface="Arial" pitchFamily="34" charset="0"/>
              </a:endParaRPr>
            </a:p>
          </p:txBody>
        </p:sp>
        <p:grpSp>
          <p:nvGrpSpPr>
            <p:cNvPr id="60" name="Group 59"/>
            <p:cNvGrpSpPr/>
            <p:nvPr/>
          </p:nvGrpSpPr>
          <p:grpSpPr>
            <a:xfrm>
              <a:off x="3482340" y="3535680"/>
              <a:ext cx="576072" cy="533400"/>
              <a:chOff x="4419600" y="3505200"/>
              <a:chExt cx="576072" cy="533400"/>
            </a:xfrm>
          </p:grpSpPr>
          <p:sp>
            <p:nvSpPr>
              <p:cNvPr id="55" name="Rectangle 54"/>
              <p:cNvSpPr/>
              <p:nvPr/>
            </p:nvSpPr>
            <p:spPr>
              <a:xfrm>
                <a:off x="4419600" y="350520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u="sng" dirty="0"/>
              </a:p>
            </p:txBody>
          </p:sp>
          <p:grpSp>
            <p:nvGrpSpPr>
              <p:cNvPr id="59" name="Group 58"/>
              <p:cNvGrpSpPr/>
              <p:nvPr/>
            </p:nvGrpSpPr>
            <p:grpSpPr>
              <a:xfrm>
                <a:off x="4502943" y="3593304"/>
                <a:ext cx="400117" cy="347711"/>
                <a:chOff x="4495800" y="3581399"/>
                <a:chExt cx="400117" cy="347711"/>
              </a:xfrm>
            </p:grpSpPr>
            <p:pic>
              <p:nvPicPr>
                <p:cNvPr id="58" name="Picture 57" descr="irverify.png"/>
                <p:cNvPicPr>
                  <a:picLocks noChangeAspect="1"/>
                </p:cNvPicPr>
                <p:nvPr/>
              </p:nvPicPr>
              <p:blipFill>
                <a:blip r:embed="rId7" cstate="print"/>
                <a:stretch>
                  <a:fillRect/>
                </a:stretch>
              </p:blipFill>
              <p:spPr>
                <a:xfrm>
                  <a:off x="4572000" y="3686172"/>
                  <a:ext cx="323917" cy="242938"/>
                </a:xfrm>
                <a:prstGeom prst="rect">
                  <a:avLst/>
                </a:prstGeom>
              </p:spPr>
            </p:pic>
            <p:pic>
              <p:nvPicPr>
                <p:cNvPr id="57" name="Picture 56" descr="irauthor.png"/>
                <p:cNvPicPr>
                  <a:picLocks noChangeAspect="1"/>
                </p:cNvPicPr>
                <p:nvPr/>
              </p:nvPicPr>
              <p:blipFill>
                <a:blip r:embed="rId8" cstate="print"/>
                <a:stretch>
                  <a:fillRect/>
                </a:stretch>
              </p:blipFill>
              <p:spPr>
                <a:xfrm>
                  <a:off x="4495800" y="3581399"/>
                  <a:ext cx="323849" cy="242887"/>
                </a:xfrm>
                <a:prstGeom prst="rect">
                  <a:avLst/>
                </a:prstGeom>
              </p:spPr>
            </p:pic>
          </p:grpSp>
        </p:grpSp>
      </p:grpSp>
      <p:grpSp>
        <p:nvGrpSpPr>
          <p:cNvPr id="77" name="Group 76"/>
          <p:cNvGrpSpPr/>
          <p:nvPr/>
        </p:nvGrpSpPr>
        <p:grpSpPr>
          <a:xfrm>
            <a:off x="4076700" y="4038600"/>
            <a:ext cx="1143000" cy="1676400"/>
            <a:chOff x="4305300" y="3429000"/>
            <a:chExt cx="1143000" cy="1676400"/>
          </a:xfrm>
        </p:grpSpPr>
        <p:sp>
          <p:nvSpPr>
            <p:cNvPr id="61" name="Rounded Rectangle 60"/>
            <p:cNvSpPr/>
            <p:nvPr/>
          </p:nvSpPr>
          <p:spPr>
            <a:xfrm>
              <a:off x="4343400" y="3429000"/>
              <a:ext cx="990600" cy="1676400"/>
            </a:xfrm>
            <a:prstGeom prst="roundRect">
              <a:avLst>
                <a:gd name="adj" fmla="val 32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Arial" pitchFamily="34" charset="0"/>
                <a:cs typeface="Arial" pitchFamily="34" charset="0"/>
              </a:endParaRPr>
            </a:p>
          </p:txBody>
        </p:sp>
        <p:sp>
          <p:nvSpPr>
            <p:cNvPr id="62" name="TextBox 61"/>
            <p:cNvSpPr txBox="1"/>
            <p:nvPr/>
          </p:nvSpPr>
          <p:spPr>
            <a:xfrm>
              <a:off x="4305300" y="4191000"/>
              <a:ext cx="1143000" cy="615553"/>
            </a:xfrm>
            <a:prstGeom prst="rect">
              <a:avLst/>
            </a:prstGeom>
            <a:noFill/>
          </p:spPr>
          <p:txBody>
            <a:bodyPr wrap="square" rtlCol="0">
              <a:spAutoFit/>
            </a:bodyPr>
            <a:lstStyle/>
            <a:p>
              <a:r>
                <a:rPr lang="en-US" sz="1000" dirty="0" smtClean="0">
                  <a:latin typeface="Arial" pitchFamily="34" charset="0"/>
                  <a:cs typeface="Arial" pitchFamily="34" charset="0"/>
                </a:rPr>
                <a:t>Rule Repository</a:t>
              </a:r>
            </a:p>
            <a:p>
              <a:r>
                <a:rPr lang="en-US" sz="800" dirty="0" smtClean="0">
                  <a:latin typeface="Arial" pitchFamily="34" charset="0"/>
                  <a:cs typeface="Arial" pitchFamily="34" charset="0"/>
                </a:rPr>
                <a:t>Store, organize,</a:t>
              </a:r>
            </a:p>
            <a:p>
              <a:r>
                <a:rPr lang="en-US" sz="800" dirty="0" smtClean="0">
                  <a:latin typeface="Arial" pitchFamily="34" charset="0"/>
                  <a:cs typeface="Arial" pitchFamily="34" charset="0"/>
                </a:rPr>
                <a:t>report and audit</a:t>
              </a:r>
              <a:br>
                <a:rPr lang="en-US" sz="800" dirty="0" smtClean="0">
                  <a:latin typeface="Arial" pitchFamily="34" charset="0"/>
                  <a:cs typeface="Arial" pitchFamily="34" charset="0"/>
                </a:rPr>
              </a:br>
              <a:r>
                <a:rPr lang="en-US" sz="800" dirty="0" smtClean="0">
                  <a:latin typeface="Arial" pitchFamily="34" charset="0"/>
                  <a:cs typeface="Arial" pitchFamily="34" charset="0"/>
                </a:rPr>
                <a:t>business policies</a:t>
              </a:r>
              <a:endParaRPr lang="en-US" sz="800" dirty="0">
                <a:latin typeface="Arial" pitchFamily="34" charset="0"/>
                <a:cs typeface="Arial" pitchFamily="34" charset="0"/>
              </a:endParaRPr>
            </a:p>
          </p:txBody>
        </p:sp>
        <p:sp>
          <p:nvSpPr>
            <p:cNvPr id="64" name="Rectangle 63"/>
            <p:cNvSpPr/>
            <p:nvPr/>
          </p:nvSpPr>
          <p:spPr>
            <a:xfrm>
              <a:off x="4549140" y="353568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u="sng" dirty="0"/>
            </a:p>
          </p:txBody>
        </p:sp>
        <p:sp>
          <p:nvSpPr>
            <p:cNvPr id="69" name="Can 68"/>
            <p:cNvSpPr/>
            <p:nvPr/>
          </p:nvSpPr>
          <p:spPr>
            <a:xfrm>
              <a:off x="4648200" y="3596640"/>
              <a:ext cx="381000" cy="381000"/>
            </a:xfrm>
            <a:prstGeom prst="ca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200" b="1" dirty="0">
                <a:latin typeface="Arial" pitchFamily="34" charset="0"/>
                <a:cs typeface="Arial" pitchFamily="34" charset="0"/>
              </a:endParaRPr>
            </a:p>
          </p:txBody>
        </p:sp>
      </p:grpSp>
      <p:grpSp>
        <p:nvGrpSpPr>
          <p:cNvPr id="76" name="Group 75"/>
          <p:cNvGrpSpPr/>
          <p:nvPr/>
        </p:nvGrpSpPr>
        <p:grpSpPr>
          <a:xfrm>
            <a:off x="5143500" y="4038600"/>
            <a:ext cx="1143000" cy="1676400"/>
            <a:chOff x="5372100" y="3429000"/>
            <a:chExt cx="1143000" cy="1676400"/>
          </a:xfrm>
        </p:grpSpPr>
        <p:sp>
          <p:nvSpPr>
            <p:cNvPr id="70" name="Rounded Rectangle 69"/>
            <p:cNvSpPr/>
            <p:nvPr/>
          </p:nvSpPr>
          <p:spPr>
            <a:xfrm>
              <a:off x="5410200" y="3429000"/>
              <a:ext cx="990600" cy="1676400"/>
            </a:xfrm>
            <a:prstGeom prst="roundRect">
              <a:avLst>
                <a:gd name="adj" fmla="val 320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Arial" pitchFamily="34" charset="0"/>
                <a:cs typeface="Arial" pitchFamily="34" charset="0"/>
              </a:endParaRPr>
            </a:p>
          </p:txBody>
        </p:sp>
        <p:sp>
          <p:nvSpPr>
            <p:cNvPr id="71" name="Rectangle 70"/>
            <p:cNvSpPr/>
            <p:nvPr/>
          </p:nvSpPr>
          <p:spPr>
            <a:xfrm>
              <a:off x="5615940" y="3535680"/>
              <a:ext cx="576072"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u="sng" dirty="0"/>
            </a:p>
          </p:txBody>
        </p:sp>
        <p:sp>
          <p:nvSpPr>
            <p:cNvPr id="73" name="TextBox 72"/>
            <p:cNvSpPr txBox="1"/>
            <p:nvPr/>
          </p:nvSpPr>
          <p:spPr>
            <a:xfrm>
              <a:off x="5372100" y="4191000"/>
              <a:ext cx="1143000" cy="892552"/>
            </a:xfrm>
            <a:prstGeom prst="rect">
              <a:avLst/>
            </a:prstGeom>
            <a:noFill/>
          </p:spPr>
          <p:txBody>
            <a:bodyPr wrap="square" rtlCol="0">
              <a:spAutoFit/>
            </a:bodyPr>
            <a:lstStyle/>
            <a:p>
              <a:r>
                <a:rPr lang="en-US" sz="1000" dirty="0" smtClean="0">
                  <a:latin typeface="Arial" pitchFamily="34" charset="0"/>
                  <a:cs typeface="Arial" pitchFamily="34" charset="0"/>
                </a:rPr>
                <a:t>Rule Execution and Monitoring</a:t>
              </a:r>
            </a:p>
            <a:p>
              <a:r>
                <a:rPr lang="en-US" sz="800" dirty="0" smtClean="0">
                  <a:latin typeface="Arial" pitchFamily="34" charset="0"/>
                  <a:cs typeface="Arial" pitchFamily="34" charset="0"/>
                </a:rPr>
                <a:t>Deploy and monitor automated business policies as they execute.</a:t>
              </a:r>
              <a:endParaRPr lang="en-US" sz="800" dirty="0">
                <a:latin typeface="Arial" pitchFamily="34" charset="0"/>
                <a:cs typeface="Arial" pitchFamily="34" charset="0"/>
              </a:endParaRPr>
            </a:p>
          </p:txBody>
        </p:sp>
        <p:pic>
          <p:nvPicPr>
            <p:cNvPr id="5123" name="Picture 3" descr="http://www.chemtool.com/uploaded/blue%20gear%20wheels.jpg"/>
            <p:cNvPicPr>
              <a:picLocks noChangeAspect="1" noChangeArrowheads="1"/>
            </p:cNvPicPr>
            <p:nvPr/>
          </p:nvPicPr>
          <p:blipFill>
            <a:blip r:embed="rId9" cstate="print"/>
            <a:srcRect/>
            <a:stretch>
              <a:fillRect/>
            </a:stretch>
          </p:blipFill>
          <p:spPr bwMode="auto">
            <a:xfrm>
              <a:off x="5653089" y="3676652"/>
              <a:ext cx="485119" cy="266701"/>
            </a:xfrm>
            <a:prstGeom prst="rect">
              <a:avLst/>
            </a:prstGeom>
            <a:noFill/>
          </p:spPr>
        </p:pic>
      </p:grpSp>
      <p:cxnSp>
        <p:nvCxnSpPr>
          <p:cNvPr id="81" name="Elbow Connector 80"/>
          <p:cNvCxnSpPr>
            <a:stCxn id="7" idx="2"/>
          </p:cNvCxnSpPr>
          <p:nvPr/>
        </p:nvCxnSpPr>
        <p:spPr>
          <a:xfrm rot="16200000" flipH="1">
            <a:off x="3238500" y="2667000"/>
            <a:ext cx="609600" cy="2133600"/>
          </a:xfrm>
          <a:prstGeom prst="bentConnector3">
            <a:avLst>
              <a:gd name="adj1" fmla="val 4322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a:off x="5372100" y="2667000"/>
            <a:ext cx="609600" cy="2133600"/>
          </a:xfrm>
          <a:prstGeom prst="bentConnector3">
            <a:avLst>
              <a:gd name="adj1" fmla="val 4322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16200000" flipH="1">
            <a:off x="3771900" y="3200400"/>
            <a:ext cx="609600" cy="1066800"/>
          </a:xfrm>
          <a:prstGeom prst="bentConnector3">
            <a:avLst>
              <a:gd name="adj1" fmla="val 42708"/>
            </a:avLst>
          </a:prstGeom>
          <a:ln>
            <a:tailEnd type="arrow"/>
          </a:ln>
        </p:spPr>
        <p:style>
          <a:lnRef idx="1">
            <a:schemeClr val="accent1"/>
          </a:lnRef>
          <a:fillRef idx="0">
            <a:schemeClr val="accent1"/>
          </a:fillRef>
          <a:effectRef idx="0">
            <a:schemeClr val="accent1"/>
          </a:effectRef>
          <a:fontRef idx="minor">
            <a:schemeClr val="tx1"/>
          </a:fontRef>
        </p:style>
      </p:cxnSp>
      <p:pic>
        <p:nvPicPr>
          <p:cNvPr id="33794" name="Picture 2" descr="http://www.inrule.com/Images/products/BeforeRules_ShareVis.jpg"/>
          <p:cNvPicPr>
            <a:picLocks noChangeAspect="1" noChangeArrowheads="1"/>
          </p:cNvPicPr>
          <p:nvPr/>
        </p:nvPicPr>
        <p:blipFill>
          <a:blip r:embed="rId10" cstate="print"/>
          <a:srcRect/>
          <a:stretch>
            <a:fillRect/>
          </a:stretch>
        </p:blipFill>
        <p:spPr bwMode="auto">
          <a:xfrm>
            <a:off x="9372600" y="2286000"/>
            <a:ext cx="4583197" cy="2971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Cloud computing is Internet-based computing, whereby shared resources, software and information are provided to computers</a:t>
            </a:r>
            <a:br>
              <a:rPr lang="en-US" sz="2000" dirty="0" smtClean="0"/>
            </a:br>
            <a:r>
              <a:rPr lang="en-US" sz="2000" dirty="0" smtClean="0"/>
              <a:t>and other devices</a:t>
            </a:r>
            <a:br>
              <a:rPr lang="en-US" sz="2000" dirty="0" smtClean="0"/>
            </a:br>
            <a:r>
              <a:rPr lang="en-US" sz="2000" dirty="0" smtClean="0"/>
              <a:t>on-demand, like a</a:t>
            </a:r>
            <a:br>
              <a:rPr lang="en-US" sz="2000" dirty="0" smtClean="0"/>
            </a:br>
            <a:r>
              <a:rPr lang="en-US" sz="2000" dirty="0" smtClean="0"/>
              <a:t>public utility.</a:t>
            </a:r>
          </a:p>
          <a:p>
            <a:r>
              <a:rPr lang="en-US" sz="2000" dirty="0" smtClean="0"/>
              <a:t>3 major players:</a:t>
            </a:r>
            <a:br>
              <a:rPr lang="en-US" sz="2000" dirty="0" smtClean="0"/>
            </a:br>
            <a:r>
              <a:rPr lang="en-US" sz="2000" dirty="0" smtClean="0"/>
              <a:t>Microsoft Azure</a:t>
            </a:r>
            <a:br>
              <a:rPr lang="en-US" sz="2000" dirty="0" smtClean="0"/>
            </a:br>
            <a:r>
              <a:rPr lang="en-US" sz="2000" dirty="0" smtClean="0"/>
              <a:t>Amazon Elastic Cloud</a:t>
            </a:r>
            <a:br>
              <a:rPr lang="en-US" sz="2000" dirty="0" smtClean="0"/>
            </a:br>
            <a:r>
              <a:rPr lang="en-US" sz="2000" dirty="0" smtClean="0"/>
              <a:t>Google App Engine</a:t>
            </a:r>
            <a:endParaRPr lang="en-US" sz="2000"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4</a:t>
            </a:fld>
            <a:endParaRPr lang="en-US" dirty="0"/>
          </a:p>
        </p:txBody>
      </p:sp>
      <p:sp>
        <p:nvSpPr>
          <p:cNvPr id="4" name="Title 3"/>
          <p:cNvSpPr>
            <a:spLocks noGrp="1"/>
          </p:cNvSpPr>
          <p:nvPr>
            <p:ph type="title"/>
          </p:nvPr>
        </p:nvSpPr>
        <p:spPr/>
        <p:txBody>
          <a:bodyPr/>
          <a:lstStyle/>
          <a:p>
            <a:r>
              <a:rPr lang="en-US" dirty="0" smtClean="0"/>
              <a:t>Introduction to the Cloud</a:t>
            </a:r>
            <a:endParaRPr lang="en-US" dirty="0"/>
          </a:p>
        </p:txBody>
      </p:sp>
      <p:grpSp>
        <p:nvGrpSpPr>
          <p:cNvPr id="40" name="Group 39"/>
          <p:cNvGrpSpPr/>
          <p:nvPr/>
        </p:nvGrpSpPr>
        <p:grpSpPr>
          <a:xfrm>
            <a:off x="4114800" y="3048000"/>
            <a:ext cx="4495800" cy="2895600"/>
            <a:chOff x="1905000" y="2590800"/>
            <a:chExt cx="4495800" cy="2895600"/>
          </a:xfrm>
        </p:grpSpPr>
        <p:sp>
          <p:nvSpPr>
            <p:cNvPr id="5" name="Rounded Rectangle 4"/>
            <p:cNvSpPr/>
            <p:nvPr/>
          </p:nvSpPr>
          <p:spPr>
            <a:xfrm>
              <a:off x="1905000" y="2590800"/>
              <a:ext cx="4495800" cy="2895600"/>
            </a:xfrm>
            <a:prstGeom prst="roundRect">
              <a:avLst>
                <a:gd name="adj" fmla="val 1950"/>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1200" b="1" dirty="0" smtClean="0">
                  <a:latin typeface="Arial" pitchFamily="34" charset="0"/>
                  <a:cs typeface="Arial" pitchFamily="34" charset="0"/>
                </a:rPr>
                <a:t>Cloud Application </a:t>
              </a:r>
              <a:endParaRPr lang="en-US" sz="1200" b="1" dirty="0">
                <a:latin typeface="Arial" pitchFamily="34" charset="0"/>
                <a:cs typeface="Arial" pitchFamily="34" charset="0"/>
              </a:endParaRPr>
            </a:p>
          </p:txBody>
        </p:sp>
        <p:sp>
          <p:nvSpPr>
            <p:cNvPr id="6" name="Rounded Rectangle 5"/>
            <p:cNvSpPr/>
            <p:nvPr/>
          </p:nvSpPr>
          <p:spPr>
            <a:xfrm>
              <a:off x="3124200" y="3657600"/>
              <a:ext cx="1524000" cy="457200"/>
            </a:xfrm>
            <a:prstGeom prst="roundRect">
              <a:avLst>
                <a:gd name="adj" fmla="val 555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smtClean="0">
                  <a:latin typeface="Arial" pitchFamily="34" charset="0"/>
                  <a:cs typeface="Arial" pitchFamily="34" charset="0"/>
                </a:rPr>
                <a:t>Compute</a:t>
              </a:r>
              <a:endParaRPr lang="en-US" sz="1200" b="1" dirty="0">
                <a:latin typeface="Arial" pitchFamily="34" charset="0"/>
                <a:cs typeface="Arial" pitchFamily="34" charset="0"/>
              </a:endParaRPr>
            </a:p>
          </p:txBody>
        </p:sp>
        <p:sp>
          <p:nvSpPr>
            <p:cNvPr id="7" name="Can 6"/>
            <p:cNvSpPr/>
            <p:nvPr/>
          </p:nvSpPr>
          <p:spPr>
            <a:xfrm>
              <a:off x="4876800" y="3581400"/>
              <a:ext cx="1066800" cy="60960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latin typeface="Arial" pitchFamily="34" charset="0"/>
                  <a:cs typeface="Arial" pitchFamily="34" charset="0"/>
                </a:rPr>
                <a:t>Storage</a:t>
              </a:r>
              <a:endParaRPr lang="en-US" sz="1200" b="1" dirty="0">
                <a:latin typeface="Arial" pitchFamily="34" charset="0"/>
                <a:cs typeface="Arial" pitchFamily="34" charset="0"/>
              </a:endParaRPr>
            </a:p>
          </p:txBody>
        </p:sp>
        <p:sp>
          <p:nvSpPr>
            <p:cNvPr id="8" name="Rounded Rectangle 7"/>
            <p:cNvSpPr/>
            <p:nvPr/>
          </p:nvSpPr>
          <p:spPr>
            <a:xfrm>
              <a:off x="3124200" y="4267200"/>
              <a:ext cx="3124200" cy="457200"/>
            </a:xfrm>
            <a:prstGeom prst="roundRect">
              <a:avLst>
                <a:gd name="adj" fmla="val 555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smtClean="0">
                  <a:latin typeface="Arial" pitchFamily="34" charset="0"/>
                  <a:cs typeface="Arial" pitchFamily="34" charset="0"/>
                </a:rPr>
                <a:t>Fabric</a:t>
              </a:r>
              <a:endParaRPr lang="en-US" sz="1200" b="1" dirty="0">
                <a:latin typeface="Arial" pitchFamily="34" charset="0"/>
                <a:cs typeface="Arial" pitchFamily="34" charset="0"/>
              </a:endParaRPr>
            </a:p>
          </p:txBody>
        </p:sp>
        <p:sp>
          <p:nvSpPr>
            <p:cNvPr id="9" name="Rounded Rectangle 8"/>
            <p:cNvSpPr/>
            <p:nvPr/>
          </p:nvSpPr>
          <p:spPr>
            <a:xfrm>
              <a:off x="2057400" y="4267200"/>
              <a:ext cx="990600" cy="457200"/>
            </a:xfrm>
            <a:prstGeom prst="roundRect">
              <a:avLst>
                <a:gd name="adj" fmla="val 555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latin typeface="Arial" pitchFamily="34" charset="0"/>
                  <a:cs typeface="Arial" pitchFamily="34" charset="0"/>
                </a:rPr>
                <a:t>Config</a:t>
              </a:r>
              <a:endParaRPr lang="en-US" sz="1200" b="1" dirty="0">
                <a:latin typeface="Arial" pitchFamily="34" charset="0"/>
                <a:cs typeface="Arial" pitchFamily="34" charset="0"/>
              </a:endParaRPr>
            </a:p>
          </p:txBody>
        </p:sp>
        <p:sp>
          <p:nvSpPr>
            <p:cNvPr id="10" name="Oval 9"/>
            <p:cNvSpPr/>
            <p:nvPr/>
          </p:nvSpPr>
          <p:spPr>
            <a:xfrm>
              <a:off x="3124200" y="2971800"/>
              <a:ext cx="1600200" cy="609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latin typeface="Arial" pitchFamily="34" charset="0"/>
                  <a:cs typeface="Arial" pitchFamily="34" charset="0"/>
                </a:rPr>
                <a:t>Application</a:t>
              </a:r>
              <a:endParaRPr lang="en-US" sz="1200" b="1" dirty="0">
                <a:latin typeface="Arial" pitchFamily="34" charset="0"/>
                <a:cs typeface="Arial" pitchFamily="34" charset="0"/>
              </a:endParaRPr>
            </a:p>
          </p:txBody>
        </p:sp>
        <p:cxnSp>
          <p:nvCxnSpPr>
            <p:cNvPr id="14" name="Curved Connector 13"/>
            <p:cNvCxnSpPr>
              <a:stCxn id="10" idx="6"/>
              <a:endCxn id="7" idx="1"/>
            </p:cNvCxnSpPr>
            <p:nvPr/>
          </p:nvCxnSpPr>
          <p:spPr>
            <a:xfrm>
              <a:off x="4724400" y="3276600"/>
              <a:ext cx="685800" cy="304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0" idx="2"/>
              <a:endCxn id="9" idx="0"/>
            </p:cNvCxnSpPr>
            <p:nvPr/>
          </p:nvCxnSpPr>
          <p:spPr>
            <a:xfrm rot="10800000" flipV="1">
              <a:off x="2552700" y="3276600"/>
              <a:ext cx="571500" cy="9906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59396" name="Picture 4"/>
            <p:cNvPicPr>
              <a:picLocks noChangeAspect="1" noChangeArrowheads="1"/>
            </p:cNvPicPr>
            <p:nvPr/>
          </p:nvPicPr>
          <p:blipFill>
            <a:blip r:embed="rId3" cstate="print"/>
            <a:srcRect/>
            <a:stretch>
              <a:fillRect/>
            </a:stretch>
          </p:blipFill>
          <p:spPr bwMode="auto">
            <a:xfrm>
              <a:off x="3276600" y="4800600"/>
              <a:ext cx="381000" cy="533224"/>
            </a:xfrm>
            <a:prstGeom prst="rect">
              <a:avLst/>
            </a:prstGeom>
            <a:noFill/>
            <a:ln w="0">
              <a:noFill/>
              <a:miter lim="800000"/>
              <a:headEnd/>
              <a:tailEnd/>
            </a:ln>
            <a:effectLst/>
          </p:spPr>
        </p:pic>
        <p:pic>
          <p:nvPicPr>
            <p:cNvPr id="27" name="Picture 4"/>
            <p:cNvPicPr>
              <a:picLocks noChangeAspect="1" noChangeArrowheads="1"/>
            </p:cNvPicPr>
            <p:nvPr/>
          </p:nvPicPr>
          <p:blipFill>
            <a:blip r:embed="rId3" cstate="print"/>
            <a:srcRect/>
            <a:stretch>
              <a:fillRect/>
            </a:stretch>
          </p:blipFill>
          <p:spPr bwMode="auto">
            <a:xfrm>
              <a:off x="3810000" y="4800600"/>
              <a:ext cx="381000" cy="533224"/>
            </a:xfrm>
            <a:prstGeom prst="rect">
              <a:avLst/>
            </a:prstGeom>
            <a:noFill/>
            <a:ln w="0">
              <a:noFill/>
              <a:miter lim="800000"/>
              <a:headEnd/>
              <a:tailEnd/>
            </a:ln>
            <a:effectLst/>
          </p:spPr>
        </p:pic>
        <p:pic>
          <p:nvPicPr>
            <p:cNvPr id="36" name="Picture 4"/>
            <p:cNvPicPr>
              <a:picLocks noChangeAspect="1" noChangeArrowheads="1"/>
            </p:cNvPicPr>
            <p:nvPr/>
          </p:nvPicPr>
          <p:blipFill>
            <a:blip r:embed="rId3" cstate="print"/>
            <a:srcRect/>
            <a:stretch>
              <a:fillRect/>
            </a:stretch>
          </p:blipFill>
          <p:spPr bwMode="auto">
            <a:xfrm>
              <a:off x="4343400" y="4800600"/>
              <a:ext cx="381000" cy="533224"/>
            </a:xfrm>
            <a:prstGeom prst="rect">
              <a:avLst/>
            </a:prstGeom>
            <a:noFill/>
            <a:ln w="0">
              <a:noFill/>
              <a:miter lim="800000"/>
              <a:headEnd/>
              <a:tailEnd/>
            </a:ln>
            <a:effectLst/>
          </p:spPr>
        </p:pic>
        <p:pic>
          <p:nvPicPr>
            <p:cNvPr id="37" name="Picture 4"/>
            <p:cNvPicPr>
              <a:picLocks noChangeAspect="1" noChangeArrowheads="1"/>
            </p:cNvPicPr>
            <p:nvPr/>
          </p:nvPicPr>
          <p:blipFill>
            <a:blip r:embed="rId3" cstate="print"/>
            <a:srcRect/>
            <a:stretch>
              <a:fillRect/>
            </a:stretch>
          </p:blipFill>
          <p:spPr bwMode="auto">
            <a:xfrm>
              <a:off x="4876800" y="4800600"/>
              <a:ext cx="381000" cy="533224"/>
            </a:xfrm>
            <a:prstGeom prst="rect">
              <a:avLst/>
            </a:prstGeom>
            <a:noFill/>
            <a:ln w="0">
              <a:noFill/>
              <a:miter lim="800000"/>
              <a:headEnd/>
              <a:tailEnd/>
            </a:ln>
            <a:effectLst/>
          </p:spPr>
        </p:pic>
        <p:pic>
          <p:nvPicPr>
            <p:cNvPr id="38" name="Picture 4"/>
            <p:cNvPicPr>
              <a:picLocks noChangeAspect="1" noChangeArrowheads="1"/>
            </p:cNvPicPr>
            <p:nvPr/>
          </p:nvPicPr>
          <p:blipFill>
            <a:blip r:embed="rId3" cstate="print"/>
            <a:srcRect/>
            <a:stretch>
              <a:fillRect/>
            </a:stretch>
          </p:blipFill>
          <p:spPr bwMode="auto">
            <a:xfrm>
              <a:off x="5410200" y="4800600"/>
              <a:ext cx="381000" cy="533224"/>
            </a:xfrm>
            <a:prstGeom prst="rect">
              <a:avLst/>
            </a:prstGeom>
            <a:noFill/>
            <a:ln w="0">
              <a:noFill/>
              <a:miter lim="800000"/>
              <a:headEnd/>
              <a:tailEnd/>
            </a:ln>
            <a:effec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000" dirty="0" smtClean="0">
                <a:latin typeface="Verdana" pitchFamily="34" charset="0"/>
                <a:ea typeface="Verdana" pitchFamily="34" charset="0"/>
                <a:cs typeface="Verdana" pitchFamily="34" charset="0"/>
              </a:rPr>
              <a:t>Minimize TCO</a:t>
            </a:r>
          </a:p>
          <a:p>
            <a:r>
              <a:rPr lang="en-US" sz="2000" dirty="0" smtClean="0">
                <a:latin typeface="Verdana" pitchFamily="34" charset="0"/>
                <a:ea typeface="Verdana" pitchFamily="34" charset="0"/>
                <a:cs typeface="Verdana" pitchFamily="34" charset="0"/>
              </a:rPr>
              <a:t>Simplify BR management</a:t>
            </a:r>
          </a:p>
          <a:p>
            <a:r>
              <a:rPr lang="en-US" sz="2000" dirty="0" smtClean="0">
                <a:latin typeface="Verdana" pitchFamily="34" charset="0"/>
                <a:ea typeface="Verdana" pitchFamily="34" charset="0"/>
                <a:cs typeface="Verdana" pitchFamily="34" charset="0"/>
              </a:rPr>
              <a:t>Rules rollout should be quick</a:t>
            </a:r>
          </a:p>
          <a:p>
            <a:r>
              <a:rPr lang="en-US" sz="2000" dirty="0" smtClean="0">
                <a:latin typeface="Verdana" pitchFamily="34" charset="0"/>
                <a:ea typeface="Verdana" pitchFamily="34" charset="0"/>
                <a:cs typeface="Verdana" pitchFamily="34" charset="0"/>
              </a:rPr>
              <a:t>Rules repository</a:t>
            </a:r>
          </a:p>
          <a:p>
            <a:endParaRPr lang="en-US" dirty="0"/>
          </a:p>
        </p:txBody>
      </p:sp>
      <p:sp>
        <p:nvSpPr>
          <p:cNvPr id="4" name="Slide Number Placeholder 3"/>
          <p:cNvSpPr>
            <a:spLocks noGrp="1"/>
          </p:cNvSpPr>
          <p:nvPr>
            <p:ph type="sldNum" sz="quarter" idx="11"/>
          </p:nvPr>
        </p:nvSpPr>
        <p:spPr/>
        <p:txBody>
          <a:bodyPr/>
          <a:lstStyle/>
          <a:p>
            <a:fld id="{C0A1F031-90DC-4B16-995C-089468D5C38D}" type="slidenum">
              <a:rPr lang="en-US" smtClean="0"/>
              <a:pPr/>
              <a:t>5</a:t>
            </a:fld>
            <a:endParaRPr lang="en-US" dirty="0"/>
          </a:p>
        </p:txBody>
      </p:sp>
      <p:graphicFrame>
        <p:nvGraphicFramePr>
          <p:cNvPr id="10" name="Diagram 9"/>
          <p:cNvGraphicFramePr/>
          <p:nvPr/>
        </p:nvGraphicFramePr>
        <p:xfrm>
          <a:off x="5562600" y="1981200"/>
          <a:ext cx="3200400" cy="276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dirty="0" err="1" smtClean="0"/>
              <a:t>Ruleapps</a:t>
            </a:r>
            <a:r>
              <a:rPr lang="en-US" sz="2000" dirty="0" smtClean="0"/>
              <a:t> are discoverable, other departments within an organization, i.e. </a:t>
            </a:r>
            <a:r>
              <a:rPr lang="en-US" sz="2000" dirty="0" err="1" smtClean="0"/>
              <a:t>feduciary</a:t>
            </a:r>
            <a:r>
              <a:rPr lang="en-US" sz="2000" dirty="0" smtClean="0"/>
              <a:t>, risk</a:t>
            </a:r>
            <a:br>
              <a:rPr lang="en-US" sz="2000" dirty="0" smtClean="0"/>
            </a:br>
            <a:r>
              <a:rPr lang="en-US" sz="2000" dirty="0" smtClean="0"/>
              <a:t>management can get access,</a:t>
            </a:r>
            <a:br>
              <a:rPr lang="en-US" sz="2000" dirty="0" smtClean="0"/>
            </a:br>
            <a:r>
              <a:rPr lang="en-US" sz="2000" dirty="0" smtClean="0"/>
              <a:t>perform audit etc.</a:t>
            </a:r>
          </a:p>
          <a:p>
            <a:r>
              <a:rPr lang="en-US" sz="2000" dirty="0" smtClean="0"/>
              <a:t>Can become a knowledge base that</a:t>
            </a:r>
            <a:br>
              <a:rPr lang="en-US" sz="2000" dirty="0" smtClean="0"/>
            </a:br>
            <a:r>
              <a:rPr lang="en-US" sz="2000" dirty="0" smtClean="0"/>
              <a:t>is extendable as new services are added to</a:t>
            </a:r>
            <a:br>
              <a:rPr lang="en-US" sz="2000" dirty="0" smtClean="0"/>
            </a:br>
            <a:r>
              <a:rPr lang="en-US" sz="2000" dirty="0" smtClean="0"/>
              <a:t>the service bus, a step towards </a:t>
            </a:r>
            <a:r>
              <a:rPr lang="en-US" sz="2000" dirty="0" err="1" smtClean="0"/>
              <a:t>SaaS</a:t>
            </a:r>
            <a:r>
              <a:rPr lang="en-US" sz="2000" dirty="0" smtClean="0"/>
              <a:t>.</a:t>
            </a:r>
          </a:p>
          <a:p>
            <a:r>
              <a:rPr lang="en-US" sz="2000" dirty="0" smtClean="0"/>
              <a:t>Better security due to </a:t>
            </a:r>
            <a:br>
              <a:rPr lang="en-US" sz="2000" dirty="0" smtClean="0"/>
            </a:br>
            <a:r>
              <a:rPr lang="en-US" sz="2000" dirty="0" smtClean="0"/>
              <a:t>centralization of data, </a:t>
            </a:r>
            <a:br>
              <a:rPr lang="en-US" sz="2000" dirty="0" smtClean="0"/>
            </a:br>
            <a:r>
              <a:rPr lang="en-US" sz="2000" dirty="0" smtClean="0"/>
              <a:t>increased security-focused resources, etc.</a:t>
            </a:r>
          </a:p>
          <a:p>
            <a:r>
              <a:rPr lang="en-US" sz="2000" dirty="0" smtClean="0"/>
              <a:t>Great opportunity for applications</a:t>
            </a:r>
            <a:br>
              <a:rPr lang="en-US" sz="2000" dirty="0" smtClean="0"/>
            </a:br>
            <a:r>
              <a:rPr lang="en-US" sz="2000" dirty="0" smtClean="0"/>
              <a:t>in different industries including</a:t>
            </a:r>
            <a:br>
              <a:rPr lang="en-US" sz="2000" dirty="0" smtClean="0"/>
            </a:br>
            <a:r>
              <a:rPr lang="en-US" sz="2000" dirty="0" smtClean="0"/>
              <a:t>Health, R&amp;D, Education.</a:t>
            </a:r>
          </a:p>
          <a:p>
            <a:endParaRPr lang="en-US" sz="2000" dirty="0"/>
          </a:p>
        </p:txBody>
      </p:sp>
      <p:sp>
        <p:nvSpPr>
          <p:cNvPr id="3" name="Title 2"/>
          <p:cNvSpPr>
            <a:spLocks noGrp="1"/>
          </p:cNvSpPr>
          <p:nvPr>
            <p:ph type="title"/>
          </p:nvPr>
        </p:nvSpPr>
        <p:spPr/>
        <p:txBody>
          <a:bodyPr/>
          <a:lstStyle/>
          <a:p>
            <a:r>
              <a:rPr lang="en-US" dirty="0" smtClean="0"/>
              <a:t>Towards BRMS Service Bus</a:t>
            </a:r>
            <a:endParaRPr lang="en-US" dirty="0"/>
          </a:p>
        </p:txBody>
      </p:sp>
      <p:graphicFrame>
        <p:nvGraphicFramePr>
          <p:cNvPr id="1026" name="Object 2"/>
          <p:cNvGraphicFramePr>
            <a:graphicFrameLocks noChangeAspect="1"/>
          </p:cNvGraphicFramePr>
          <p:nvPr/>
        </p:nvGraphicFramePr>
        <p:xfrm>
          <a:off x="5219700" y="2438400"/>
          <a:ext cx="3811588" cy="3629025"/>
        </p:xfrm>
        <a:graphic>
          <a:graphicData uri="http://schemas.openxmlformats.org/presentationml/2006/ole">
            <mc:AlternateContent xmlns:mc="http://schemas.openxmlformats.org/markup-compatibility/2006">
              <mc:Choice xmlns:v="urn:schemas-microsoft-com:vml" Requires="v">
                <p:oleObj spid="_x0000_s1028" name="Visio" r:id="rId4" imgW="7627260" imgH="7261448" progId="">
                  <p:embed/>
                </p:oleObj>
              </mc:Choice>
              <mc:Fallback>
                <p:oleObj name="Visio" r:id="rId4" imgW="7627260" imgH="726144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2438400"/>
                        <a:ext cx="3811588"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1"/>
          </p:nvPr>
        </p:nvSpPr>
        <p:spPr/>
        <p:txBody>
          <a:bodyPr/>
          <a:lstStyle/>
          <a:p>
            <a:fld id="{C0A1F031-90DC-4B16-995C-089468D5C38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382000" cy="1069848"/>
          </a:xfrm>
        </p:spPr>
        <p:txBody>
          <a:bodyPr/>
          <a:lstStyle/>
          <a:p>
            <a:r>
              <a:rPr lang="en-US" dirty="0" smtClean="0"/>
              <a:t>Public vs. Private Cloud</a:t>
            </a:r>
            <a:endParaRPr lang="en-US" dirty="0"/>
          </a:p>
        </p:txBody>
      </p:sp>
      <p:sp>
        <p:nvSpPr>
          <p:cNvPr id="5" name="Text Placeholder 4"/>
          <p:cNvSpPr>
            <a:spLocks noGrp="1"/>
          </p:cNvSpPr>
          <p:nvPr>
            <p:ph type="body" idx="1"/>
          </p:nvPr>
        </p:nvSpPr>
        <p:spPr/>
        <p:txBody>
          <a:bodyPr/>
          <a:lstStyle/>
          <a:p>
            <a:r>
              <a:rPr lang="en-US" dirty="0" smtClean="0"/>
              <a:t>Public Cloud</a:t>
            </a:r>
            <a:endParaRPr lang="en-US" dirty="0"/>
          </a:p>
        </p:txBody>
      </p:sp>
      <p:sp>
        <p:nvSpPr>
          <p:cNvPr id="7" name="Text Placeholder 6"/>
          <p:cNvSpPr>
            <a:spLocks noGrp="1"/>
          </p:cNvSpPr>
          <p:nvPr>
            <p:ph type="body" sz="half" idx="3"/>
          </p:nvPr>
        </p:nvSpPr>
        <p:spPr/>
        <p:txBody>
          <a:bodyPr/>
          <a:lstStyle/>
          <a:p>
            <a:r>
              <a:rPr lang="en-US" dirty="0" smtClean="0"/>
              <a:t>Private Cloud</a:t>
            </a:r>
            <a:endParaRPr lang="en-US" dirty="0"/>
          </a:p>
        </p:txBody>
      </p:sp>
      <p:sp>
        <p:nvSpPr>
          <p:cNvPr id="6" name="Content Placeholder 5"/>
          <p:cNvSpPr>
            <a:spLocks noGrp="1"/>
          </p:cNvSpPr>
          <p:nvPr>
            <p:ph sz="quarter" idx="2"/>
          </p:nvPr>
        </p:nvSpPr>
        <p:spPr/>
        <p:txBody>
          <a:bodyPr>
            <a:normAutofit/>
          </a:bodyPr>
          <a:lstStyle/>
          <a:p>
            <a:r>
              <a:rPr lang="en-US" sz="1400" dirty="0" smtClean="0"/>
              <a:t>Add Web service capabilities to existing packaged applications</a:t>
            </a:r>
          </a:p>
          <a:p>
            <a:r>
              <a:rPr lang="en-US" sz="1400" dirty="0" smtClean="0"/>
              <a:t>Build, modify, and distribute applications to the Web with minimal on-premises resources</a:t>
            </a:r>
          </a:p>
          <a:p>
            <a:r>
              <a:rPr lang="en-US" sz="1400" dirty="0" smtClean="0"/>
              <a:t>Perform services (large-volume storage, batch processing, intense or large-volume computations, etc.) off premises</a:t>
            </a:r>
          </a:p>
          <a:p>
            <a:r>
              <a:rPr lang="en-US" sz="1400" dirty="0" smtClean="0"/>
              <a:t>Create, test, debug, and distribute Web services quickly and inexpensively</a:t>
            </a:r>
          </a:p>
          <a:p>
            <a:r>
              <a:rPr lang="en-US" sz="1400" dirty="0" smtClean="0"/>
              <a:t>Reduce costs of building and extending on-premises resources</a:t>
            </a:r>
          </a:p>
          <a:p>
            <a:r>
              <a:rPr lang="en-US" sz="1400" dirty="0" smtClean="0"/>
              <a:t>Reduce the effort and costs of IT management</a:t>
            </a:r>
            <a:endParaRPr lang="en-US" sz="1400" dirty="0"/>
          </a:p>
        </p:txBody>
      </p:sp>
      <p:sp>
        <p:nvSpPr>
          <p:cNvPr id="8" name="Content Placeholder 7"/>
          <p:cNvSpPr>
            <a:spLocks noGrp="1"/>
          </p:cNvSpPr>
          <p:nvPr>
            <p:ph sz="quarter" idx="4"/>
          </p:nvPr>
        </p:nvSpPr>
        <p:spPr/>
        <p:txBody>
          <a:bodyPr>
            <a:normAutofit/>
          </a:bodyPr>
          <a:lstStyle/>
          <a:p>
            <a:r>
              <a:rPr lang="en-US" sz="1400" dirty="0" smtClean="0"/>
              <a:t>Management of the datacenter fabric as a single pool of resources. </a:t>
            </a:r>
          </a:p>
          <a:p>
            <a:r>
              <a:rPr lang="en-US" sz="1400" dirty="0" smtClean="0"/>
              <a:t>Delivery of scalable applications and workloads. </a:t>
            </a:r>
          </a:p>
          <a:p>
            <a:r>
              <a:rPr lang="en-US" sz="1400" dirty="0" smtClean="0"/>
              <a:t>Focus on the management of the datacenter service and it’s dependencies. </a:t>
            </a:r>
          </a:p>
          <a:p>
            <a:endParaRPr lang="en-US" sz="1400" dirty="0"/>
          </a:p>
        </p:txBody>
      </p:sp>
      <p:sp>
        <p:nvSpPr>
          <p:cNvPr id="3" name="Slide Number Placeholder 2"/>
          <p:cNvSpPr>
            <a:spLocks noGrp="1"/>
          </p:cNvSpPr>
          <p:nvPr>
            <p:ph type="sldNum" sz="quarter" idx="11"/>
          </p:nvPr>
        </p:nvSpPr>
        <p:spPr/>
        <p:txBody>
          <a:bodyPr/>
          <a:lstStyle/>
          <a:p>
            <a:fld id="{C0A1F031-90DC-4B16-995C-089468D5C38D}" type="slidenum">
              <a:rPr lang="en-US" smtClean="0"/>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Traditional BRMS migration to Cloud</a:t>
            </a:r>
          </a:p>
          <a:p>
            <a:r>
              <a:rPr lang="en-US" dirty="0" smtClean="0"/>
              <a:t>Parallel execution of rule applications (rule app and rule parallelism)</a:t>
            </a:r>
          </a:p>
          <a:p>
            <a:r>
              <a:rPr lang="en-US" dirty="0" smtClean="0"/>
              <a:t>Cloud-based rule repository</a:t>
            </a:r>
          </a:p>
          <a:p>
            <a:endParaRPr lang="en-US" dirty="0"/>
          </a:p>
        </p:txBody>
      </p:sp>
      <p:sp>
        <p:nvSpPr>
          <p:cNvPr id="6" name="Slide Number Placeholder 5"/>
          <p:cNvSpPr>
            <a:spLocks noGrp="1"/>
          </p:cNvSpPr>
          <p:nvPr>
            <p:ph type="sldNum" sz="quarter" idx="11"/>
          </p:nvPr>
        </p:nvSpPr>
        <p:spPr/>
        <p:txBody>
          <a:bodyPr/>
          <a:lstStyle/>
          <a:p>
            <a:fld id="{C0A1F031-90DC-4B16-995C-089468D5C38D}" type="slidenum">
              <a:rPr lang="en-US" smtClean="0"/>
              <a:pPr/>
              <a:t>8</a:t>
            </a:fld>
            <a:endParaRPr lang="en-US"/>
          </a:p>
        </p:txBody>
      </p:sp>
      <p:sp>
        <p:nvSpPr>
          <p:cNvPr id="7" name="Rounded Rectangle 6"/>
          <p:cNvSpPr/>
          <p:nvPr/>
        </p:nvSpPr>
        <p:spPr>
          <a:xfrm>
            <a:off x="4724400" y="4648200"/>
            <a:ext cx="3124200" cy="762000"/>
          </a:xfrm>
          <a:prstGeom prst="roundRect">
            <a:avLst>
              <a:gd name="adj" fmla="val 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Functional Overview</a:t>
            </a:r>
            <a:endParaRPr lang="en-US" dirty="0"/>
          </a:p>
        </p:txBody>
      </p:sp>
      <p:sp>
        <p:nvSpPr>
          <p:cNvPr id="8" name="Rounded Rectangle 7"/>
          <p:cNvSpPr/>
          <p:nvPr/>
        </p:nvSpPr>
        <p:spPr>
          <a:xfrm>
            <a:off x="1219200" y="4648200"/>
            <a:ext cx="3124200" cy="762000"/>
          </a:xfrm>
          <a:prstGeom prst="roundRect">
            <a:avLst>
              <a:gd name="adj" fmla="val 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Architecture Overview</a:t>
            </a:r>
            <a:endParaRPr lang="en-US" dirty="0"/>
          </a:p>
        </p:txBody>
      </p:sp>
      <p:sp>
        <p:nvSpPr>
          <p:cNvPr id="9" name="Down Arrow 8"/>
          <p:cNvSpPr/>
          <p:nvPr/>
        </p:nvSpPr>
        <p:spPr>
          <a:xfrm>
            <a:off x="5715000" y="3886200"/>
            <a:ext cx="1295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2057400" y="3962400"/>
            <a:ext cx="1295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334000" y="2133600"/>
            <a:ext cx="3657600" cy="3733800"/>
          </a:xfrm>
          <a:prstGeom prst="rect">
            <a:avLst/>
          </a:prstGeom>
          <a:ln w="9525"/>
        </p:spPr>
        <p:style>
          <a:lnRef idx="1">
            <a:schemeClr val="accent5"/>
          </a:lnRef>
          <a:fillRef idx="2">
            <a:schemeClr val="accent5"/>
          </a:fillRef>
          <a:effectRef idx="1">
            <a:schemeClr val="accent5"/>
          </a:effectRef>
          <a:fontRef idx="minor">
            <a:schemeClr val="dk1"/>
          </a:fontRef>
        </p:style>
        <p:txBody>
          <a:bodyPr rtlCol="0" anchor="t" anchorCtr="0"/>
          <a:lstStyle/>
          <a:p>
            <a:r>
              <a:rPr lang="en-US" sz="1200" b="1" dirty="0" smtClean="0">
                <a:latin typeface="Arial" pitchFamily="34" charset="0"/>
                <a:cs typeface="Arial" pitchFamily="34" charset="0"/>
              </a:rPr>
              <a:t>RuleApp</a:t>
            </a:r>
            <a:endParaRPr lang="en-US" sz="1200" b="1" dirty="0">
              <a:latin typeface="Arial" pitchFamily="34" charset="0"/>
              <a:cs typeface="Arial" pitchFamily="34" charset="0"/>
            </a:endParaRPr>
          </a:p>
        </p:txBody>
      </p:sp>
      <p:sp>
        <p:nvSpPr>
          <p:cNvPr id="37" name="Rounded Rectangle 36"/>
          <p:cNvSpPr/>
          <p:nvPr/>
        </p:nvSpPr>
        <p:spPr>
          <a:xfrm>
            <a:off x="5486400" y="2438400"/>
            <a:ext cx="3352800" cy="1600200"/>
          </a:xfrm>
          <a:prstGeom prst="roundRect">
            <a:avLst>
              <a:gd name="adj" fmla="val 1923"/>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sz="1200" b="1" dirty="0" smtClean="0">
                <a:latin typeface="Arial" pitchFamily="34" charset="0"/>
                <a:cs typeface="Arial" pitchFamily="34" charset="0"/>
              </a:rPr>
              <a:t>Schema</a:t>
            </a:r>
            <a:endParaRPr lang="en-US" sz="1200" b="1" dirty="0">
              <a:latin typeface="Arial" pitchFamily="34" charset="0"/>
              <a:cs typeface="Arial" pitchFamily="34" charset="0"/>
            </a:endParaRPr>
          </a:p>
        </p:txBody>
      </p:sp>
      <p:sp>
        <p:nvSpPr>
          <p:cNvPr id="36" name="Rounded Rectangle 35"/>
          <p:cNvSpPr/>
          <p:nvPr/>
        </p:nvSpPr>
        <p:spPr>
          <a:xfrm>
            <a:off x="5486400" y="4191000"/>
            <a:ext cx="3352800" cy="1600200"/>
          </a:xfrm>
          <a:prstGeom prst="roundRect">
            <a:avLst>
              <a:gd name="adj" fmla="val 1923"/>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sz="1200" b="1" dirty="0" smtClean="0">
                <a:latin typeface="Arial" pitchFamily="34" charset="0"/>
                <a:cs typeface="Arial" pitchFamily="34" charset="0"/>
              </a:rPr>
              <a:t>Rules</a:t>
            </a:r>
            <a:endParaRPr lang="en-US" sz="1200" b="1" dirty="0">
              <a:latin typeface="Arial" pitchFamily="34" charset="0"/>
              <a:cs typeface="Arial" pitchFamily="34" charset="0"/>
            </a:endParaRPr>
          </a:p>
        </p:txBody>
      </p:sp>
      <p:sp>
        <p:nvSpPr>
          <p:cNvPr id="24" name="Rounded Rectangle 23"/>
          <p:cNvSpPr/>
          <p:nvPr/>
        </p:nvSpPr>
        <p:spPr>
          <a:xfrm>
            <a:off x="2362200" y="2133600"/>
            <a:ext cx="990600" cy="1981200"/>
          </a:xfrm>
          <a:prstGeom prst="roundRect">
            <a:avLst>
              <a:gd name="adj" fmla="val 7052"/>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US" sz="1200" b="1" dirty="0" err="1" smtClean="0">
                <a:latin typeface="Arial" pitchFamily="34" charset="0"/>
                <a:cs typeface="Arial" pitchFamily="34" charset="0"/>
              </a:rPr>
              <a:t>AooFabric</a:t>
            </a: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Server</a:t>
            </a:r>
            <a:endParaRPr lang="en-US" sz="1200" b="1" dirty="0">
              <a:latin typeface="Arial" pitchFamily="34" charset="0"/>
              <a:cs typeface="Arial" pitchFamily="34" charset="0"/>
            </a:endParaRPr>
          </a:p>
        </p:txBody>
      </p:sp>
      <p:sp>
        <p:nvSpPr>
          <p:cNvPr id="2" name="Title 1"/>
          <p:cNvSpPr>
            <a:spLocks noGrp="1"/>
          </p:cNvSpPr>
          <p:nvPr>
            <p:ph type="title"/>
          </p:nvPr>
        </p:nvSpPr>
        <p:spPr>
          <a:xfrm>
            <a:off x="457200" y="914400"/>
            <a:ext cx="8229600" cy="1066800"/>
          </a:xfrm>
        </p:spPr>
        <p:txBody>
          <a:bodyPr/>
          <a:lstStyle/>
          <a:p>
            <a:r>
              <a:rPr lang="en-US" dirty="0" smtClean="0"/>
              <a:t>Architecture Overview</a:t>
            </a:r>
          </a:p>
        </p:txBody>
      </p:sp>
      <p:sp>
        <p:nvSpPr>
          <p:cNvPr id="7" name="Rounded Rectangle 6"/>
          <p:cNvSpPr/>
          <p:nvPr/>
        </p:nvSpPr>
        <p:spPr>
          <a:xfrm>
            <a:off x="762000" y="2133600"/>
            <a:ext cx="990600" cy="1981200"/>
          </a:xfrm>
          <a:prstGeom prst="roundRect">
            <a:avLst>
              <a:gd name="adj" fmla="val 7052"/>
            </a:avLst>
          </a:prstGeom>
          <a:ln w="9525"/>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US" sz="1200" b="1" dirty="0" err="1" smtClean="0">
                <a:latin typeface="Arial" pitchFamily="34" charset="0"/>
                <a:cs typeface="Arial" pitchFamily="34" charset="0"/>
              </a:rPr>
              <a:t>AooFabric</a:t>
            </a:r>
            <a:endParaRPr lang="en-US" sz="1200" b="1" dirty="0" smtClean="0">
              <a:latin typeface="Arial" pitchFamily="34" charset="0"/>
              <a:cs typeface="Arial" pitchFamily="34" charset="0"/>
            </a:endParaRPr>
          </a:p>
          <a:p>
            <a:pPr algn="ctr"/>
            <a:r>
              <a:rPr lang="en-US" sz="1200" b="1" dirty="0" smtClean="0">
                <a:latin typeface="Arial" pitchFamily="34" charset="0"/>
                <a:cs typeface="Arial" pitchFamily="34" charset="0"/>
              </a:rPr>
              <a:t>Server</a:t>
            </a:r>
            <a:endParaRPr lang="en-US" sz="1200" b="1" dirty="0">
              <a:latin typeface="Arial" pitchFamily="34" charset="0"/>
              <a:cs typeface="Arial" pitchFamily="34" charset="0"/>
            </a:endParaRPr>
          </a:p>
        </p:txBody>
      </p:sp>
      <p:sp>
        <p:nvSpPr>
          <p:cNvPr id="9" name="Rectangle 8"/>
          <p:cNvSpPr/>
          <p:nvPr/>
        </p:nvSpPr>
        <p:spPr>
          <a:xfrm>
            <a:off x="990600" y="2438400"/>
            <a:ext cx="533400" cy="457200"/>
          </a:xfrm>
          <a:prstGeom prst="rect">
            <a:avLst/>
          </a:prstGeom>
          <a:ln w="952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latin typeface="Arial" pitchFamily="34" charset="0"/>
                <a:cs typeface="Arial" pitchFamily="34" charset="0"/>
              </a:rPr>
              <a:t>RuleApp</a:t>
            </a:r>
            <a:endParaRPr lang="en-US" sz="1200" b="1" dirty="0">
              <a:latin typeface="Arial" pitchFamily="34" charset="0"/>
              <a:cs typeface="Arial" pitchFamily="34" charset="0"/>
            </a:endParaRPr>
          </a:p>
        </p:txBody>
      </p:sp>
      <p:sp>
        <p:nvSpPr>
          <p:cNvPr id="10" name="Rectangle 9"/>
          <p:cNvSpPr/>
          <p:nvPr/>
        </p:nvSpPr>
        <p:spPr>
          <a:xfrm>
            <a:off x="2590800" y="2438400"/>
            <a:ext cx="5334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smtClean="0">
                <a:latin typeface="Arial" pitchFamily="34" charset="0"/>
                <a:cs typeface="Arial" pitchFamily="34" charset="0"/>
              </a:rPr>
              <a:t>RuleApp</a:t>
            </a:r>
            <a:endParaRPr lang="en-US" sz="1200" b="1" dirty="0">
              <a:latin typeface="Arial" pitchFamily="34" charset="0"/>
              <a:cs typeface="Arial" pitchFamily="34" charset="0"/>
            </a:endParaRPr>
          </a:p>
        </p:txBody>
      </p:sp>
      <p:sp>
        <p:nvSpPr>
          <p:cNvPr id="11" name="Rectangle 10"/>
          <p:cNvSpPr/>
          <p:nvPr/>
        </p:nvSpPr>
        <p:spPr>
          <a:xfrm>
            <a:off x="990600" y="3276600"/>
            <a:ext cx="2133600" cy="381000"/>
          </a:xfrm>
          <a:prstGeom prst="rect">
            <a:avLst/>
          </a:prstGeom>
          <a:ln w="952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smtClean="0">
                <a:latin typeface="Arial" pitchFamily="34" charset="0"/>
                <a:cs typeface="Arial" pitchFamily="34" charset="0"/>
              </a:rPr>
              <a:t>State</a:t>
            </a:r>
            <a:endParaRPr lang="en-US" sz="1200" b="1" dirty="0">
              <a:latin typeface="Arial" pitchFamily="34" charset="0"/>
              <a:cs typeface="Arial" pitchFamily="34" charset="0"/>
            </a:endParaRPr>
          </a:p>
        </p:txBody>
      </p:sp>
      <p:sp>
        <p:nvSpPr>
          <p:cNvPr id="12" name="Can 11"/>
          <p:cNvSpPr/>
          <p:nvPr/>
        </p:nvSpPr>
        <p:spPr>
          <a:xfrm>
            <a:off x="3657600" y="2667000"/>
            <a:ext cx="990600" cy="914400"/>
          </a:xfrm>
          <a:prstGeom prst="can">
            <a:avLst/>
          </a:prstGeom>
          <a:ln w="9525"/>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latin typeface="Arial" pitchFamily="34" charset="0"/>
                <a:cs typeface="Arial" pitchFamily="34" charset="0"/>
              </a:rPr>
              <a:t>Repository</a:t>
            </a:r>
            <a:endParaRPr lang="en-US" sz="1200" b="1" dirty="0">
              <a:latin typeface="Arial" pitchFamily="34" charset="0"/>
              <a:cs typeface="Arial" pitchFamily="34" charset="0"/>
            </a:endParaRPr>
          </a:p>
        </p:txBody>
      </p:sp>
      <p:cxnSp>
        <p:nvCxnSpPr>
          <p:cNvPr id="14" name="Elbow Connector 13"/>
          <p:cNvCxnSpPr>
            <a:stCxn id="10" idx="3"/>
            <a:endCxn id="12" idx="1"/>
          </p:cNvCxnSpPr>
          <p:nvPr/>
        </p:nvCxnSpPr>
        <p:spPr>
          <a:xfrm>
            <a:off x="3124200" y="2667000"/>
            <a:ext cx="1028700" cy="158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9" idx="2"/>
            <a:endCxn id="12" idx="2"/>
          </p:cNvCxnSpPr>
          <p:nvPr/>
        </p:nvCxnSpPr>
        <p:spPr>
          <a:xfrm rot="16200000" flipH="1">
            <a:off x="2343150" y="1809750"/>
            <a:ext cx="228600" cy="24003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11" idx="0"/>
          </p:cNvCxnSpPr>
          <p:nvPr/>
        </p:nvCxnSpPr>
        <p:spPr>
          <a:xfrm rot="16200000" flipH="1">
            <a:off x="1466850" y="2686050"/>
            <a:ext cx="381000" cy="800100"/>
          </a:xfrm>
          <a:prstGeom prst="bentConnector3">
            <a:avLst>
              <a:gd name="adj1" fmla="val 6024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10" idx="2"/>
            <a:endCxn id="11" idx="0"/>
          </p:cNvCxnSpPr>
          <p:nvPr/>
        </p:nvCxnSpPr>
        <p:spPr>
          <a:xfrm rot="5400000">
            <a:off x="2266950" y="2686050"/>
            <a:ext cx="381000" cy="800100"/>
          </a:xfrm>
          <a:prstGeom prst="bentConnector3">
            <a:avLst>
              <a:gd name="adj1" fmla="val 60532"/>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Can 30"/>
          <p:cNvSpPr/>
          <p:nvPr/>
        </p:nvSpPr>
        <p:spPr>
          <a:xfrm>
            <a:off x="3657600" y="4038600"/>
            <a:ext cx="990600" cy="838200"/>
          </a:xfrm>
          <a:prstGeom prst="can">
            <a:avLst/>
          </a:prstGeom>
          <a:ln w="9525"/>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latin typeface="Arial" pitchFamily="34" charset="0"/>
                <a:cs typeface="Arial" pitchFamily="34" charset="0"/>
              </a:rPr>
              <a:t>SDS</a:t>
            </a:r>
            <a:endParaRPr lang="en-US" sz="1200" b="1" dirty="0">
              <a:latin typeface="Arial" pitchFamily="34" charset="0"/>
              <a:cs typeface="Arial" pitchFamily="34" charset="0"/>
            </a:endParaRPr>
          </a:p>
        </p:txBody>
      </p:sp>
      <p:cxnSp>
        <p:nvCxnSpPr>
          <p:cNvPr id="34" name="Elbow Connector 33"/>
          <p:cNvCxnSpPr>
            <a:stCxn id="12" idx="3"/>
            <a:endCxn id="31" idx="1"/>
          </p:cNvCxnSpPr>
          <p:nvPr/>
        </p:nvCxnSpPr>
        <p:spPr>
          <a:xfrm rot="5400000">
            <a:off x="3924300" y="3810000"/>
            <a:ext cx="4572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914400" y="5257800"/>
            <a:ext cx="3886200" cy="609600"/>
          </a:xfrm>
          <a:prstGeom prst="roundRect">
            <a:avLst>
              <a:gd name="adj" fmla="val 729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smtClean="0">
                <a:latin typeface="Arial" pitchFamily="34" charset="0"/>
                <a:cs typeface="Arial" pitchFamily="34" charset="0"/>
              </a:rPr>
              <a:t>Microsoft Azure</a:t>
            </a:r>
            <a:endParaRPr lang="en-US" sz="1200" b="1" dirty="0">
              <a:latin typeface="Arial" pitchFamily="34" charset="0"/>
              <a:cs typeface="Arial" pitchFamily="34" charset="0"/>
            </a:endParaRPr>
          </a:p>
        </p:txBody>
      </p:sp>
      <p:cxnSp>
        <p:nvCxnSpPr>
          <p:cNvPr id="39" name="Elbow Connector 38"/>
          <p:cNvCxnSpPr>
            <a:endCxn id="35" idx="0"/>
          </p:cNvCxnSpPr>
          <p:nvPr/>
        </p:nvCxnSpPr>
        <p:spPr>
          <a:xfrm rot="5400000">
            <a:off x="2286794" y="4686300"/>
            <a:ext cx="1142206" cy="79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7" idx="2"/>
            <a:endCxn id="35" idx="0"/>
          </p:cNvCxnSpPr>
          <p:nvPr/>
        </p:nvCxnSpPr>
        <p:spPr>
          <a:xfrm rot="16200000" flipH="1">
            <a:off x="1485900" y="3886200"/>
            <a:ext cx="1143000" cy="1600200"/>
          </a:xfrm>
          <a:prstGeom prst="bentConnector3">
            <a:avLst>
              <a:gd name="adj1" fmla="val 825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31" idx="3"/>
            <a:endCxn id="35" idx="0"/>
          </p:cNvCxnSpPr>
          <p:nvPr/>
        </p:nvCxnSpPr>
        <p:spPr>
          <a:xfrm rot="5400000">
            <a:off x="3314700" y="4419600"/>
            <a:ext cx="381000" cy="1295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1"/>
          </p:nvPr>
        </p:nvSpPr>
        <p:spPr/>
        <p:txBody>
          <a:bodyPr/>
          <a:lstStyle/>
          <a:p>
            <a:fld id="{C0A1F031-90DC-4B16-995C-089468D5C38D}" type="slidenum">
              <a:rPr lang="en-US" smtClean="0"/>
              <a:pPr/>
              <a:t>9</a:t>
            </a:fld>
            <a:endParaRPr lang="en-US" dirty="0"/>
          </a:p>
        </p:txBody>
      </p:sp>
      <p:sp>
        <p:nvSpPr>
          <p:cNvPr id="30" name="Rectangle 29"/>
          <p:cNvSpPr/>
          <p:nvPr/>
        </p:nvSpPr>
        <p:spPr>
          <a:xfrm>
            <a:off x="5867400" y="27432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Entities</a:t>
            </a:r>
            <a:endParaRPr lang="en-US" sz="1200" b="1" dirty="0">
              <a:latin typeface="Arial" pitchFamily="34" charset="0"/>
              <a:cs typeface="Arial" pitchFamily="34" charset="0"/>
            </a:endParaRPr>
          </a:p>
        </p:txBody>
      </p:sp>
      <p:sp>
        <p:nvSpPr>
          <p:cNvPr id="32" name="Rectangle 31"/>
          <p:cNvSpPr/>
          <p:nvPr/>
        </p:nvSpPr>
        <p:spPr>
          <a:xfrm>
            <a:off x="5867400" y="44958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Calculations</a:t>
            </a:r>
            <a:endParaRPr lang="en-US" sz="1200" b="1" dirty="0">
              <a:latin typeface="Arial" pitchFamily="34" charset="0"/>
              <a:cs typeface="Arial" pitchFamily="34" charset="0"/>
            </a:endParaRPr>
          </a:p>
        </p:txBody>
      </p:sp>
      <p:cxnSp>
        <p:nvCxnSpPr>
          <p:cNvPr id="25" name="Straight Connector 24"/>
          <p:cNvCxnSpPr/>
          <p:nvPr/>
        </p:nvCxnSpPr>
        <p:spPr>
          <a:xfrm rot="5400000">
            <a:off x="3161506" y="4000500"/>
            <a:ext cx="3734594" cy="79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39000" y="44958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Vocabulary</a:t>
            </a:r>
            <a:endParaRPr lang="en-US" sz="1200" b="1" dirty="0">
              <a:latin typeface="Arial" pitchFamily="34" charset="0"/>
              <a:cs typeface="Arial" pitchFamily="34" charset="0"/>
            </a:endParaRPr>
          </a:p>
        </p:txBody>
      </p:sp>
      <p:sp>
        <p:nvSpPr>
          <p:cNvPr id="28" name="Rectangle 27"/>
          <p:cNvSpPr/>
          <p:nvPr/>
        </p:nvSpPr>
        <p:spPr>
          <a:xfrm>
            <a:off x="5867400" y="51816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Decision</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tables</a:t>
            </a:r>
            <a:endParaRPr lang="en-US" sz="1200" b="1" dirty="0">
              <a:latin typeface="Arial" pitchFamily="34" charset="0"/>
              <a:cs typeface="Arial" pitchFamily="34" charset="0"/>
            </a:endParaRPr>
          </a:p>
        </p:txBody>
      </p:sp>
      <p:sp>
        <p:nvSpPr>
          <p:cNvPr id="33" name="Rectangle 32"/>
          <p:cNvSpPr/>
          <p:nvPr/>
        </p:nvSpPr>
        <p:spPr>
          <a:xfrm>
            <a:off x="7239000" y="51816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Constraints</a:t>
            </a:r>
            <a:endParaRPr lang="en-US" sz="1200" b="1" dirty="0">
              <a:latin typeface="Arial" pitchFamily="34" charset="0"/>
              <a:cs typeface="Arial" pitchFamily="34" charset="0"/>
            </a:endParaRPr>
          </a:p>
        </p:txBody>
      </p:sp>
      <p:sp>
        <p:nvSpPr>
          <p:cNvPr id="38" name="Rectangle 37"/>
          <p:cNvSpPr/>
          <p:nvPr/>
        </p:nvSpPr>
        <p:spPr>
          <a:xfrm>
            <a:off x="7239000" y="27432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latin typeface="Arial" pitchFamily="34" charset="0"/>
                <a:cs typeface="Arial" pitchFamily="34" charset="0"/>
              </a:rPr>
              <a:t>EndPoints</a:t>
            </a:r>
            <a:endParaRPr lang="en-US" sz="1200" b="1" dirty="0">
              <a:latin typeface="Arial" pitchFamily="34" charset="0"/>
              <a:cs typeface="Arial" pitchFamily="34" charset="0"/>
            </a:endParaRPr>
          </a:p>
        </p:txBody>
      </p:sp>
      <p:sp>
        <p:nvSpPr>
          <p:cNvPr id="40" name="Rectangle 39"/>
          <p:cNvSpPr/>
          <p:nvPr/>
        </p:nvSpPr>
        <p:spPr>
          <a:xfrm>
            <a:off x="5867400" y="33528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Xml Schema</a:t>
            </a:r>
            <a:endParaRPr lang="en-US" sz="1200" b="1" dirty="0">
              <a:latin typeface="Arial" pitchFamily="34" charset="0"/>
              <a:cs typeface="Arial" pitchFamily="34" charset="0"/>
            </a:endParaRPr>
          </a:p>
        </p:txBody>
      </p:sp>
      <p:sp>
        <p:nvSpPr>
          <p:cNvPr id="42" name="Rectangle 41"/>
          <p:cNvSpPr/>
          <p:nvPr/>
        </p:nvSpPr>
        <p:spPr>
          <a:xfrm>
            <a:off x="7239000" y="3352800"/>
            <a:ext cx="1219200" cy="53340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Arial" pitchFamily="34" charset="0"/>
                <a:cs typeface="Arial" pitchFamily="34" charset="0"/>
              </a:rPr>
              <a:t>Data</a:t>
            </a:r>
            <a:endParaRPr lang="en-US" sz="1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5257</TotalTime>
  <Words>3214</Words>
  <Application>Microsoft Office PowerPoint</Application>
  <PresentationFormat>On-screen Show (4:3)</PresentationFormat>
  <Paragraphs>374</Paragraphs>
  <Slides>23</Slides>
  <Notes>23</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Urban</vt:lpstr>
      <vt:lpstr>Visio</vt:lpstr>
      <vt:lpstr>Migrating Traditional Business Rules Applications to the Cloud</vt:lpstr>
      <vt:lpstr>Overview</vt:lpstr>
      <vt:lpstr>Introduction to Business Rules</vt:lpstr>
      <vt:lpstr>Introduction to the Cloud</vt:lpstr>
      <vt:lpstr>Objectives</vt:lpstr>
      <vt:lpstr>Towards BRMS Service Bus</vt:lpstr>
      <vt:lpstr>Public vs. Private Cloud</vt:lpstr>
      <vt:lpstr>Solution</vt:lpstr>
      <vt:lpstr>Architecture Overview</vt:lpstr>
      <vt:lpstr>Functional Overview</vt:lpstr>
      <vt:lpstr>Performance and Scalability</vt:lpstr>
      <vt:lpstr>Repository Provider for the Cloud</vt:lpstr>
      <vt:lpstr>Simulation</vt:lpstr>
      <vt:lpstr>A sample ruleapp executed in the Cloud</vt:lpstr>
      <vt:lpstr>Sample Ruleapp Statistics</vt:lpstr>
      <vt:lpstr>Repository in the Cloud</vt:lpstr>
      <vt:lpstr>Repository in the Cloud Statistics</vt:lpstr>
      <vt:lpstr>SQL Azure vs. Local SQL Server</vt:lpstr>
      <vt:lpstr>Oracle in the Cloud</vt:lpstr>
      <vt:lpstr>Repository Concept Shift</vt:lpstr>
      <vt:lpstr>Advantages and Conclusions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Schmidt</dc:creator>
  <cp:lastModifiedBy>aschmidt</cp:lastModifiedBy>
  <cp:revision>232</cp:revision>
  <dcterms:created xsi:type="dcterms:W3CDTF">2010-03-29T22:12:07Z</dcterms:created>
  <dcterms:modified xsi:type="dcterms:W3CDTF">2010-05-01T18:29:28Z</dcterms:modified>
</cp:coreProperties>
</file>